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png"/>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80" r:id="rId3"/>
    <p:sldId id="281" r:id="rId4"/>
    <p:sldId id="282" r:id="rId5"/>
    <p:sldId id="260" r:id="rId6"/>
    <p:sldId id="288" r:id="rId7"/>
    <p:sldId id="261" r:id="rId8"/>
    <p:sldId id="289" r:id="rId9"/>
    <p:sldId id="286" r:id="rId10"/>
    <p:sldId id="294" r:id="rId11"/>
    <p:sldId id="295" r:id="rId12"/>
    <p:sldId id="291" r:id="rId13"/>
    <p:sldId id="292" r:id="rId14"/>
    <p:sldId id="293" r:id="rId15"/>
    <p:sldId id="277" r:id="rId16"/>
    <p:sldId id="27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FD1"/>
    <a:srgbClr val="3383C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14" autoAdjust="0"/>
    <p:restoredTop sz="68210"/>
  </p:normalViewPr>
  <p:slideViewPr>
    <p:cSldViewPr snapToGrid="0">
      <p:cViewPr varScale="1">
        <p:scale>
          <a:sx n="94" d="100"/>
          <a:sy n="94" d="100"/>
        </p:scale>
        <p:origin x="44" y="4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马艺萌" userId="c28158e6ac14a8c6" providerId="LiveId" clId="{B5F7CD9A-A24D-4B27-8E1F-7D5FCEC6B239}"/>
    <pc:docChg chg="undo custSel addSld delSld modSld">
      <pc:chgData name="马艺萌" userId="c28158e6ac14a8c6" providerId="LiveId" clId="{B5F7CD9A-A24D-4B27-8E1F-7D5FCEC6B239}" dt="2017-12-09T01:48:29.183" v="373"/>
      <pc:docMkLst>
        <pc:docMk/>
      </pc:docMkLst>
      <pc:sldChg chg="addSp delSp modSp">
        <pc:chgData name="马艺萌" userId="c28158e6ac14a8c6" providerId="LiveId" clId="{B5F7CD9A-A24D-4B27-8E1F-7D5FCEC6B239}" dt="2017-12-09T01:25:46.701" v="153" actId="20577"/>
        <pc:sldMkLst>
          <pc:docMk/>
          <pc:sldMk cId="3320026583" sldId="257"/>
        </pc:sldMkLst>
        <pc:spChg chg="add del mod">
          <ac:chgData name="马艺萌" userId="c28158e6ac14a8c6" providerId="LiveId" clId="{B5F7CD9A-A24D-4B27-8E1F-7D5FCEC6B239}" dt="2017-12-09T01:24:05.745" v="106" actId="478"/>
          <ac:spMkLst>
            <pc:docMk/>
            <pc:sldMk cId="3320026583" sldId="257"/>
            <ac:spMk id="4" creationId="{EAF4F054-C675-4C9E-8BA7-04B319ECC92F}"/>
          </ac:spMkLst>
        </pc:spChg>
        <pc:spChg chg="del">
          <ac:chgData name="马艺萌" userId="c28158e6ac14a8c6" providerId="LiveId" clId="{B5F7CD9A-A24D-4B27-8E1F-7D5FCEC6B239}" dt="2017-12-09T01:23:44.412" v="101" actId="478"/>
          <ac:spMkLst>
            <pc:docMk/>
            <pc:sldMk cId="3320026583" sldId="257"/>
            <ac:spMk id="5" creationId="{00000000-0000-0000-0000-000000000000}"/>
          </ac:spMkLst>
        </pc:spChg>
        <pc:spChg chg="del">
          <ac:chgData name="马艺萌" userId="c28158e6ac14a8c6" providerId="LiveId" clId="{B5F7CD9A-A24D-4B27-8E1F-7D5FCEC6B239}" dt="2017-12-09T01:23:46.229" v="102" actId="478"/>
          <ac:spMkLst>
            <pc:docMk/>
            <pc:sldMk cId="3320026583" sldId="257"/>
            <ac:spMk id="6" creationId="{00000000-0000-0000-0000-000000000000}"/>
          </ac:spMkLst>
        </pc:spChg>
        <pc:spChg chg="mod">
          <ac:chgData name="马艺萌" userId="c28158e6ac14a8c6" providerId="LiveId" clId="{B5F7CD9A-A24D-4B27-8E1F-7D5FCEC6B239}" dt="2017-12-09T01:25:17.245" v="120" actId="14100"/>
          <ac:spMkLst>
            <pc:docMk/>
            <pc:sldMk cId="3320026583" sldId="257"/>
            <ac:spMk id="7" creationId="{00000000-0000-0000-0000-000000000000}"/>
          </ac:spMkLst>
        </pc:spChg>
        <pc:spChg chg="mod">
          <ac:chgData name="马艺萌" userId="c28158e6ac14a8c6" providerId="LiveId" clId="{B5F7CD9A-A24D-4B27-8E1F-7D5FCEC6B239}" dt="2017-12-09T01:25:46.701" v="153" actId="20577"/>
          <ac:spMkLst>
            <pc:docMk/>
            <pc:sldMk cId="3320026583" sldId="257"/>
            <ac:spMk id="8" creationId="{00000000-0000-0000-0000-000000000000}"/>
          </ac:spMkLst>
        </pc:spChg>
        <pc:spChg chg="mod">
          <ac:chgData name="马艺萌" userId="c28158e6ac14a8c6" providerId="LiveId" clId="{B5F7CD9A-A24D-4B27-8E1F-7D5FCEC6B239}" dt="2017-12-09T01:23:52.743" v="104" actId="1076"/>
          <ac:spMkLst>
            <pc:docMk/>
            <pc:sldMk cId="3320026583" sldId="257"/>
            <ac:spMk id="11" creationId="{00000000-0000-0000-0000-000000000000}"/>
          </ac:spMkLst>
        </pc:spChg>
      </pc:sldChg>
      <pc:sldChg chg="modSp">
        <pc:chgData name="马艺萌" userId="c28158e6ac14a8c6" providerId="LiveId" clId="{B5F7CD9A-A24D-4B27-8E1F-7D5FCEC6B239}" dt="2017-12-09T01:39:54.002" v="231"/>
        <pc:sldMkLst>
          <pc:docMk/>
          <pc:sldMk cId="4017185065" sldId="260"/>
        </pc:sldMkLst>
        <pc:spChg chg="mod">
          <ac:chgData name="马艺萌" userId="c28158e6ac14a8c6" providerId="LiveId" clId="{B5F7CD9A-A24D-4B27-8E1F-7D5FCEC6B239}" dt="2017-12-09T01:39:54.002" v="231"/>
          <ac:spMkLst>
            <pc:docMk/>
            <pc:sldMk cId="4017185065" sldId="260"/>
            <ac:spMk id="27" creationId="{00000000-0000-0000-0000-000000000000}"/>
          </ac:spMkLst>
        </pc:spChg>
      </pc:sldChg>
      <pc:sldChg chg="modSp">
        <pc:chgData name="马艺萌" userId="c28158e6ac14a8c6" providerId="LiveId" clId="{B5F7CD9A-A24D-4B27-8E1F-7D5FCEC6B239}" dt="2017-12-09T01:40:22.445" v="232"/>
        <pc:sldMkLst>
          <pc:docMk/>
          <pc:sldMk cId="937393585" sldId="261"/>
        </pc:sldMkLst>
        <pc:spChg chg="mod">
          <ac:chgData name="马艺萌" userId="c28158e6ac14a8c6" providerId="LiveId" clId="{B5F7CD9A-A24D-4B27-8E1F-7D5FCEC6B239}" dt="2017-12-09T01:40:22.445" v="232"/>
          <ac:spMkLst>
            <pc:docMk/>
            <pc:sldMk cId="937393585" sldId="261"/>
            <ac:spMk id="6" creationId="{00000000-0000-0000-0000-000000000000}"/>
          </ac:spMkLst>
        </pc:spChg>
      </pc:sldChg>
      <pc:sldChg chg="modSp">
        <pc:chgData name="马艺萌" userId="c28158e6ac14a8c6" providerId="LiveId" clId="{B5F7CD9A-A24D-4B27-8E1F-7D5FCEC6B239}" dt="2017-12-09T01:41:47.824" v="239"/>
        <pc:sldMkLst>
          <pc:docMk/>
          <pc:sldMk cId="116562134" sldId="263"/>
        </pc:sldMkLst>
        <pc:spChg chg="mod">
          <ac:chgData name="马艺萌" userId="c28158e6ac14a8c6" providerId="LiveId" clId="{B5F7CD9A-A24D-4B27-8E1F-7D5FCEC6B239}" dt="2017-12-09T01:41:47.824" v="239"/>
          <ac:spMkLst>
            <pc:docMk/>
            <pc:sldMk cId="116562134" sldId="263"/>
            <ac:spMk id="29" creationId="{00000000-0000-0000-0000-000000000000}"/>
          </ac:spMkLst>
        </pc:spChg>
      </pc:sldChg>
      <pc:sldChg chg="modSp">
        <pc:chgData name="马艺萌" userId="c28158e6ac14a8c6" providerId="LiveId" clId="{B5F7CD9A-A24D-4B27-8E1F-7D5FCEC6B239}" dt="2017-12-09T01:41:22.461" v="238"/>
        <pc:sldMkLst>
          <pc:docMk/>
          <pc:sldMk cId="4149008753" sldId="264"/>
        </pc:sldMkLst>
        <pc:spChg chg="mod">
          <ac:chgData name="马艺萌" userId="c28158e6ac14a8c6" providerId="LiveId" clId="{B5F7CD9A-A24D-4B27-8E1F-7D5FCEC6B239}" dt="2017-12-09T01:41:22.461" v="238"/>
          <ac:spMkLst>
            <pc:docMk/>
            <pc:sldMk cId="4149008753" sldId="264"/>
            <ac:spMk id="16" creationId="{00000000-0000-0000-0000-000000000000}"/>
          </ac:spMkLst>
        </pc:spChg>
      </pc:sldChg>
      <pc:sldChg chg="modSp">
        <pc:chgData name="马艺萌" userId="c28158e6ac14a8c6" providerId="LiveId" clId="{B5F7CD9A-A24D-4B27-8E1F-7D5FCEC6B239}" dt="2017-12-09T01:42:54.765" v="281"/>
        <pc:sldMkLst>
          <pc:docMk/>
          <pc:sldMk cId="362760890" sldId="266"/>
        </pc:sldMkLst>
        <pc:spChg chg="mod">
          <ac:chgData name="马艺萌" userId="c28158e6ac14a8c6" providerId="LiveId" clId="{B5F7CD9A-A24D-4B27-8E1F-7D5FCEC6B239}" dt="2017-12-09T01:42:54.765" v="281"/>
          <ac:spMkLst>
            <pc:docMk/>
            <pc:sldMk cId="362760890" sldId="266"/>
            <ac:spMk id="16" creationId="{00000000-0000-0000-0000-000000000000}"/>
          </ac:spMkLst>
        </pc:spChg>
      </pc:sldChg>
      <pc:sldChg chg="modSp">
        <pc:chgData name="马艺萌" userId="c28158e6ac14a8c6" providerId="LiveId" clId="{B5F7CD9A-A24D-4B27-8E1F-7D5FCEC6B239}" dt="2017-12-09T01:42:46.720" v="280" actId="20577"/>
        <pc:sldMkLst>
          <pc:docMk/>
          <pc:sldMk cId="2630854651" sldId="267"/>
        </pc:sldMkLst>
        <pc:spChg chg="mod">
          <ac:chgData name="马艺萌" userId="c28158e6ac14a8c6" providerId="LiveId" clId="{B5F7CD9A-A24D-4B27-8E1F-7D5FCEC6B239}" dt="2017-12-09T01:42:46.720" v="280" actId="20577"/>
          <ac:spMkLst>
            <pc:docMk/>
            <pc:sldMk cId="2630854651" sldId="267"/>
            <ac:spMk id="16" creationId="{00000000-0000-0000-0000-000000000000}"/>
          </ac:spMkLst>
        </pc:spChg>
      </pc:sldChg>
      <pc:sldChg chg="modSp">
        <pc:chgData name="马艺萌" userId="c28158e6ac14a8c6" providerId="LiveId" clId="{B5F7CD9A-A24D-4B27-8E1F-7D5FCEC6B239}" dt="2017-12-09T01:45:30.897" v="311"/>
        <pc:sldMkLst>
          <pc:docMk/>
          <pc:sldMk cId="3393360797" sldId="269"/>
        </pc:sldMkLst>
        <pc:spChg chg="mod">
          <ac:chgData name="马艺萌" userId="c28158e6ac14a8c6" providerId="LiveId" clId="{B5F7CD9A-A24D-4B27-8E1F-7D5FCEC6B239}" dt="2017-12-09T01:43:54.217" v="293"/>
          <ac:spMkLst>
            <pc:docMk/>
            <pc:sldMk cId="3393360797" sldId="269"/>
            <ac:spMk id="15" creationId="{00000000-0000-0000-0000-000000000000}"/>
          </ac:spMkLst>
        </pc:spChg>
        <pc:spChg chg="mod">
          <ac:chgData name="马艺萌" userId="c28158e6ac14a8c6" providerId="LiveId" clId="{B5F7CD9A-A24D-4B27-8E1F-7D5FCEC6B239}" dt="2017-12-09T01:45:30.897" v="311"/>
          <ac:spMkLst>
            <pc:docMk/>
            <pc:sldMk cId="3393360797" sldId="269"/>
            <ac:spMk id="16" creationId="{00000000-0000-0000-0000-000000000000}"/>
          </ac:spMkLst>
        </pc:spChg>
        <pc:grpChg chg="mod">
          <ac:chgData name="马艺萌" userId="c28158e6ac14a8c6" providerId="LiveId" clId="{B5F7CD9A-A24D-4B27-8E1F-7D5FCEC6B239}" dt="2017-12-09T01:43:50.817" v="292"/>
          <ac:grpSpMkLst>
            <pc:docMk/>
            <pc:sldMk cId="3393360797" sldId="269"/>
            <ac:grpSpMk id="13" creationId="{00000000-0000-0000-0000-000000000000}"/>
          </ac:grpSpMkLst>
        </pc:grpChg>
      </pc:sldChg>
      <pc:sldChg chg="modSp">
        <pc:chgData name="马艺萌" userId="c28158e6ac14a8c6" providerId="LiveId" clId="{B5F7CD9A-A24D-4B27-8E1F-7D5FCEC6B239}" dt="2017-12-09T01:45:43.577" v="319"/>
        <pc:sldMkLst>
          <pc:docMk/>
          <pc:sldMk cId="2443253390" sldId="270"/>
        </pc:sldMkLst>
        <pc:spChg chg="mod">
          <ac:chgData name="马艺萌" userId="c28158e6ac14a8c6" providerId="LiveId" clId="{B5F7CD9A-A24D-4B27-8E1F-7D5FCEC6B239}" dt="2017-12-09T01:44:39.789" v="303"/>
          <ac:spMkLst>
            <pc:docMk/>
            <pc:sldMk cId="2443253390" sldId="270"/>
            <ac:spMk id="15" creationId="{00000000-0000-0000-0000-000000000000}"/>
          </ac:spMkLst>
        </pc:spChg>
        <pc:spChg chg="mod">
          <ac:chgData name="马艺萌" userId="c28158e6ac14a8c6" providerId="LiveId" clId="{B5F7CD9A-A24D-4B27-8E1F-7D5FCEC6B239}" dt="2017-12-09T01:45:43.577" v="319"/>
          <ac:spMkLst>
            <pc:docMk/>
            <pc:sldMk cId="2443253390" sldId="270"/>
            <ac:spMk id="16" creationId="{00000000-0000-0000-0000-000000000000}"/>
          </ac:spMkLst>
        </pc:spChg>
      </pc:sldChg>
      <pc:sldChg chg="del">
        <pc:chgData name="马艺萌" userId="c28158e6ac14a8c6" providerId="LiveId" clId="{B5F7CD9A-A24D-4B27-8E1F-7D5FCEC6B239}" dt="2017-12-09T01:15:16.853" v="0" actId="2696"/>
        <pc:sldMkLst>
          <pc:docMk/>
          <pc:sldMk cId="1084516410" sldId="271"/>
        </pc:sldMkLst>
      </pc:sldChg>
      <pc:sldChg chg="del">
        <pc:chgData name="马艺萌" userId="c28158e6ac14a8c6" providerId="LiveId" clId="{B5F7CD9A-A24D-4B27-8E1F-7D5FCEC6B239}" dt="2017-12-09T01:15:20.656" v="1" actId="2696"/>
        <pc:sldMkLst>
          <pc:docMk/>
          <pc:sldMk cId="124810217" sldId="273"/>
        </pc:sldMkLst>
      </pc:sldChg>
      <pc:sldChg chg="delSp modSp add">
        <pc:chgData name="马艺萌" userId="c28158e6ac14a8c6" providerId="LiveId" clId="{B5F7CD9A-A24D-4B27-8E1F-7D5FCEC6B239}" dt="2017-12-09T01:38:19.331" v="220"/>
        <pc:sldMkLst>
          <pc:docMk/>
          <pc:sldMk cId="819687967" sldId="273"/>
        </pc:sldMkLst>
        <pc:spChg chg="del">
          <ac:chgData name="马艺萌" userId="c28158e6ac14a8c6" providerId="LiveId" clId="{B5F7CD9A-A24D-4B27-8E1F-7D5FCEC6B239}" dt="2017-12-09T01:33:07.422" v="167" actId="478"/>
          <ac:spMkLst>
            <pc:docMk/>
            <pc:sldMk cId="819687967" sldId="273"/>
            <ac:spMk id="8" creationId="{00000000-0000-0000-0000-000000000000}"/>
          </ac:spMkLst>
        </pc:spChg>
        <pc:spChg chg="mod">
          <ac:chgData name="马艺萌" userId="c28158e6ac14a8c6" providerId="LiveId" clId="{B5F7CD9A-A24D-4B27-8E1F-7D5FCEC6B239}" dt="2017-12-09T01:38:19.331" v="220"/>
          <ac:spMkLst>
            <pc:docMk/>
            <pc:sldMk cId="819687967" sldId="273"/>
            <ac:spMk id="9" creationId="{00000000-0000-0000-0000-000000000000}"/>
          </ac:spMkLst>
        </pc:spChg>
      </pc:sldChg>
      <pc:sldChg chg="add del">
        <pc:chgData name="马艺萌" userId="c28158e6ac14a8c6" providerId="LiveId" clId="{B5F7CD9A-A24D-4B27-8E1F-7D5FCEC6B239}" dt="2017-12-09T01:35:38.713" v="172" actId="2696"/>
        <pc:sldMkLst>
          <pc:docMk/>
          <pc:sldMk cId="1178368880" sldId="274"/>
        </pc:sldMkLst>
      </pc:sldChg>
      <pc:sldChg chg="delSp modSp add">
        <pc:chgData name="马艺萌" userId="c28158e6ac14a8c6" providerId="LiveId" clId="{B5F7CD9A-A24D-4B27-8E1F-7D5FCEC6B239}" dt="2017-12-09T01:38:45.391" v="225" actId="478"/>
        <pc:sldMkLst>
          <pc:docMk/>
          <pc:sldMk cId="1657735959" sldId="275"/>
        </pc:sldMkLst>
        <pc:spChg chg="mod">
          <ac:chgData name="马艺萌" userId="c28158e6ac14a8c6" providerId="LiveId" clId="{B5F7CD9A-A24D-4B27-8E1F-7D5FCEC6B239}" dt="2017-12-09T01:38:24.758" v="223" actId="478"/>
          <ac:spMkLst>
            <pc:docMk/>
            <pc:sldMk cId="1657735959" sldId="275"/>
            <ac:spMk id="9" creationId="{00000000-0000-0000-0000-000000000000}"/>
          </ac:spMkLst>
        </pc:spChg>
        <pc:spChg chg="del">
          <ac:chgData name="马艺萌" userId="c28158e6ac14a8c6" providerId="LiveId" clId="{B5F7CD9A-A24D-4B27-8E1F-7D5FCEC6B239}" dt="2017-12-09T01:38:45.391" v="225" actId="478"/>
          <ac:spMkLst>
            <pc:docMk/>
            <pc:sldMk cId="1657735959" sldId="275"/>
            <ac:spMk id="18" creationId="{00000000-0000-0000-0000-000000000000}"/>
          </ac:spMkLst>
        </pc:spChg>
        <pc:spChg chg="del">
          <ac:chgData name="马艺萌" userId="c28158e6ac14a8c6" providerId="LiveId" clId="{B5F7CD9A-A24D-4B27-8E1F-7D5FCEC6B239}" dt="2017-12-09T01:38:43.305" v="224" actId="478"/>
          <ac:spMkLst>
            <pc:docMk/>
            <pc:sldMk cId="1657735959" sldId="275"/>
            <ac:spMk id="26" creationId="{00000000-0000-0000-0000-000000000000}"/>
          </ac:spMkLst>
        </pc:spChg>
      </pc:sldChg>
      <pc:sldChg chg="add del">
        <pc:chgData name="马艺萌" userId="c28158e6ac14a8c6" providerId="LiveId" clId="{B5F7CD9A-A24D-4B27-8E1F-7D5FCEC6B239}" dt="2017-12-09T01:46:04.855" v="321"/>
        <pc:sldMkLst>
          <pc:docMk/>
          <pc:sldMk cId="591823372" sldId="276"/>
        </pc:sldMkLst>
      </pc:sldChg>
      <pc:sldChg chg="modSp add">
        <pc:chgData name="马艺萌" userId="c28158e6ac14a8c6" providerId="LiveId" clId="{B5F7CD9A-A24D-4B27-8E1F-7D5FCEC6B239}" dt="2017-12-09T01:48:29.183" v="373"/>
        <pc:sldMkLst>
          <pc:docMk/>
          <pc:sldMk cId="4015507944" sldId="276"/>
        </pc:sldMkLst>
        <pc:spChg chg="mod">
          <ac:chgData name="马艺萌" userId="c28158e6ac14a8c6" providerId="LiveId" clId="{B5F7CD9A-A24D-4B27-8E1F-7D5FCEC6B239}" dt="2017-12-09T01:48:29.183" v="373"/>
          <ac:spMkLst>
            <pc:docMk/>
            <pc:sldMk cId="4015507944" sldId="276"/>
            <ac:spMk id="9" creationId="{00000000-0000-0000-0000-000000000000}"/>
          </ac:spMkLst>
        </pc:spChg>
      </pc:sldChg>
      <pc:sldChg chg="modSp add">
        <pc:chgData name="马艺萌" userId="c28158e6ac14a8c6" providerId="LiveId" clId="{B5F7CD9A-A24D-4B27-8E1F-7D5FCEC6B239}" dt="2017-12-09T01:48:07.989" v="367" actId="20577"/>
        <pc:sldMkLst>
          <pc:docMk/>
          <pc:sldMk cId="1938062998" sldId="277"/>
        </pc:sldMkLst>
        <pc:spChg chg="mod">
          <ac:chgData name="马艺萌" userId="c28158e6ac14a8c6" providerId="LiveId" clId="{B5F7CD9A-A24D-4B27-8E1F-7D5FCEC6B239}" dt="2017-12-09T01:48:07.989" v="367" actId="20577"/>
          <ac:spMkLst>
            <pc:docMk/>
            <pc:sldMk cId="1938062998" sldId="277"/>
            <ac:spMk id="9"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Administrator\AppData\Roaming\Tencent\WeChat\WeChat%20Files\dengzhuo507\Files\NEW%20CAA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2800"/>
              <a:t>CAAR</a:t>
            </a:r>
          </a:p>
        </c:rich>
      </c:tx>
      <c:overlay val="0"/>
    </c:title>
    <c:autoTitleDeleted val="0"/>
    <c:plotArea>
      <c:layout/>
      <c:scatterChart>
        <c:scatterStyle val="smoothMarker"/>
        <c:varyColors val="0"/>
        <c:ser>
          <c:idx val="0"/>
          <c:order val="0"/>
          <c:tx>
            <c:strRef>
              <c:f>'Chart Data'!$B$1</c:f>
              <c:strCache>
                <c:ptCount val="1"/>
                <c:pt idx="0">
                  <c:v>beat</c:v>
                </c:pt>
              </c:strCache>
            </c:strRef>
          </c:tx>
          <c:xVal>
            <c:numRef>
              <c:f>'Chart Data'!$A$2:$A$61</c:f>
              <c:numCache>
                <c:formatCode>General</c:formatCode>
                <c:ptCount val="60"/>
                <c:pt idx="0">
                  <c:v>-29</c:v>
                </c:pt>
                <c:pt idx="1">
                  <c:v>-28</c:v>
                </c:pt>
                <c:pt idx="2">
                  <c:v>-27</c:v>
                </c:pt>
                <c:pt idx="3">
                  <c:v>-26</c:v>
                </c:pt>
                <c:pt idx="4">
                  <c:v>-25</c:v>
                </c:pt>
                <c:pt idx="5">
                  <c:v>-24</c:v>
                </c:pt>
                <c:pt idx="6">
                  <c:v>-23</c:v>
                </c:pt>
                <c:pt idx="7">
                  <c:v>-22</c:v>
                </c:pt>
                <c:pt idx="8">
                  <c:v>-21</c:v>
                </c:pt>
                <c:pt idx="9">
                  <c:v>-20</c:v>
                </c:pt>
                <c:pt idx="10">
                  <c:v>-19</c:v>
                </c:pt>
                <c:pt idx="11">
                  <c:v>-18</c:v>
                </c:pt>
                <c:pt idx="12">
                  <c:v>-17</c:v>
                </c:pt>
                <c:pt idx="13">
                  <c:v>-16</c:v>
                </c:pt>
                <c:pt idx="14">
                  <c:v>-15</c:v>
                </c:pt>
                <c:pt idx="15">
                  <c:v>-14</c:v>
                </c:pt>
                <c:pt idx="16">
                  <c:v>-13</c:v>
                </c:pt>
                <c:pt idx="17">
                  <c:v>-12</c:v>
                </c:pt>
                <c:pt idx="18">
                  <c:v>-11</c:v>
                </c:pt>
                <c:pt idx="19">
                  <c:v>-10</c:v>
                </c:pt>
                <c:pt idx="20">
                  <c:v>-9</c:v>
                </c:pt>
                <c:pt idx="21">
                  <c:v>-8</c:v>
                </c:pt>
                <c:pt idx="22">
                  <c:v>-7</c:v>
                </c:pt>
                <c:pt idx="23">
                  <c:v>-6</c:v>
                </c:pt>
                <c:pt idx="24">
                  <c:v>-5</c:v>
                </c:pt>
                <c:pt idx="25">
                  <c:v>-4</c:v>
                </c:pt>
                <c:pt idx="26">
                  <c:v>-3</c:v>
                </c:pt>
                <c:pt idx="27">
                  <c:v>-2</c:v>
                </c:pt>
                <c:pt idx="28">
                  <c:v>-1</c:v>
                </c:pt>
                <c:pt idx="29">
                  <c:v>0</c:v>
                </c:pt>
                <c:pt idx="30">
                  <c:v>1</c:v>
                </c:pt>
                <c:pt idx="31">
                  <c:v>2</c:v>
                </c:pt>
                <c:pt idx="32">
                  <c:v>3</c:v>
                </c:pt>
                <c:pt idx="33">
                  <c:v>4</c:v>
                </c:pt>
                <c:pt idx="34">
                  <c:v>5</c:v>
                </c:pt>
                <c:pt idx="35">
                  <c:v>6</c:v>
                </c:pt>
                <c:pt idx="36">
                  <c:v>7</c:v>
                </c:pt>
                <c:pt idx="37">
                  <c:v>8</c:v>
                </c:pt>
                <c:pt idx="38">
                  <c:v>9</c:v>
                </c:pt>
                <c:pt idx="39">
                  <c:v>10</c:v>
                </c:pt>
                <c:pt idx="40">
                  <c:v>11</c:v>
                </c:pt>
                <c:pt idx="41">
                  <c:v>12</c:v>
                </c:pt>
                <c:pt idx="42">
                  <c:v>13</c:v>
                </c:pt>
                <c:pt idx="43">
                  <c:v>14</c:v>
                </c:pt>
                <c:pt idx="44">
                  <c:v>15</c:v>
                </c:pt>
                <c:pt idx="45">
                  <c:v>16</c:v>
                </c:pt>
                <c:pt idx="46">
                  <c:v>17</c:v>
                </c:pt>
                <c:pt idx="47">
                  <c:v>18</c:v>
                </c:pt>
                <c:pt idx="48">
                  <c:v>19</c:v>
                </c:pt>
                <c:pt idx="49">
                  <c:v>20</c:v>
                </c:pt>
                <c:pt idx="50">
                  <c:v>21</c:v>
                </c:pt>
                <c:pt idx="51">
                  <c:v>22</c:v>
                </c:pt>
                <c:pt idx="52">
                  <c:v>23</c:v>
                </c:pt>
                <c:pt idx="53">
                  <c:v>24</c:v>
                </c:pt>
                <c:pt idx="54">
                  <c:v>25</c:v>
                </c:pt>
                <c:pt idx="55">
                  <c:v>26</c:v>
                </c:pt>
                <c:pt idx="56">
                  <c:v>27</c:v>
                </c:pt>
                <c:pt idx="57">
                  <c:v>28</c:v>
                </c:pt>
                <c:pt idx="58">
                  <c:v>29</c:v>
                </c:pt>
                <c:pt idx="59">
                  <c:v>30</c:v>
                </c:pt>
              </c:numCache>
            </c:numRef>
          </c:xVal>
          <c:yVal>
            <c:numRef>
              <c:f>'Chart Data'!$B$2:$B$61</c:f>
              <c:numCache>
                <c:formatCode>General</c:formatCode>
                <c:ptCount val="60"/>
                <c:pt idx="0">
                  <c:v>9.0825916465749588E-4</c:v>
                </c:pt>
                <c:pt idx="1">
                  <c:v>2.8527742063142246E-3</c:v>
                </c:pt>
                <c:pt idx="2">
                  <c:v>3.9917977425191539E-3</c:v>
                </c:pt>
                <c:pt idx="3">
                  <c:v>4.5317116829676598E-3</c:v>
                </c:pt>
                <c:pt idx="4">
                  <c:v>5.3220549416501594E-3</c:v>
                </c:pt>
                <c:pt idx="5">
                  <c:v>5.9489970991148857E-3</c:v>
                </c:pt>
                <c:pt idx="6">
                  <c:v>7.0139984976598548E-3</c:v>
                </c:pt>
                <c:pt idx="7">
                  <c:v>7.6021247042400535E-3</c:v>
                </c:pt>
                <c:pt idx="8">
                  <c:v>6.8707854059009551E-3</c:v>
                </c:pt>
                <c:pt idx="9">
                  <c:v>6.4880279955816626E-3</c:v>
                </c:pt>
                <c:pt idx="10">
                  <c:v>4.239300037851358E-3</c:v>
                </c:pt>
                <c:pt idx="11">
                  <c:v>4.5089419699798359E-3</c:v>
                </c:pt>
                <c:pt idx="12">
                  <c:v>4.216354576178109E-3</c:v>
                </c:pt>
                <c:pt idx="13">
                  <c:v>6.4073121979082237E-3</c:v>
                </c:pt>
                <c:pt idx="14">
                  <c:v>6.4754433429972981E-3</c:v>
                </c:pt>
                <c:pt idx="15">
                  <c:v>9.3566742653873151E-3</c:v>
                </c:pt>
                <c:pt idx="16">
                  <c:v>1.1307011690828577E-2</c:v>
                </c:pt>
                <c:pt idx="17">
                  <c:v>1.2758135948860572E-2</c:v>
                </c:pt>
                <c:pt idx="18">
                  <c:v>1.3109613275037861E-2</c:v>
                </c:pt>
                <c:pt idx="19">
                  <c:v>1.5530011697504906E-2</c:v>
                </c:pt>
                <c:pt idx="20">
                  <c:v>1.5505610794643536E-2</c:v>
                </c:pt>
                <c:pt idx="21">
                  <c:v>1.5464463371867614E-2</c:v>
                </c:pt>
                <c:pt idx="22">
                  <c:v>1.4768200301862912E-2</c:v>
                </c:pt>
                <c:pt idx="23">
                  <c:v>1.6714257174529103E-2</c:v>
                </c:pt>
                <c:pt idx="24">
                  <c:v>1.8590276328406666E-2</c:v>
                </c:pt>
                <c:pt idx="25">
                  <c:v>1.8359692526161583E-2</c:v>
                </c:pt>
                <c:pt idx="26">
                  <c:v>1.8775478581545511E-2</c:v>
                </c:pt>
                <c:pt idx="27">
                  <c:v>1.8252192901615952E-2</c:v>
                </c:pt>
                <c:pt idx="28">
                  <c:v>1.7997585503070138E-2</c:v>
                </c:pt>
                <c:pt idx="29">
                  <c:v>2.3285592836358174E-2</c:v>
                </c:pt>
                <c:pt idx="30">
                  <c:v>2.9502074325136091E-2</c:v>
                </c:pt>
                <c:pt idx="31">
                  <c:v>2.7186860457807528E-2</c:v>
                </c:pt>
                <c:pt idx="32">
                  <c:v>2.6171213631880564E-2</c:v>
                </c:pt>
                <c:pt idx="33">
                  <c:v>2.5406994658923866E-2</c:v>
                </c:pt>
                <c:pt idx="34">
                  <c:v>2.5325839479421929E-2</c:v>
                </c:pt>
                <c:pt idx="35">
                  <c:v>2.5098914200439228E-2</c:v>
                </c:pt>
                <c:pt idx="36">
                  <c:v>2.4042665917559044E-2</c:v>
                </c:pt>
                <c:pt idx="37">
                  <c:v>2.5008168676862823E-2</c:v>
                </c:pt>
                <c:pt idx="38">
                  <c:v>2.4506646626085812E-2</c:v>
                </c:pt>
                <c:pt idx="39">
                  <c:v>2.5236056410288209E-2</c:v>
                </c:pt>
                <c:pt idx="40">
                  <c:v>2.6252631198265153E-2</c:v>
                </c:pt>
                <c:pt idx="41">
                  <c:v>2.5782700986007011E-2</c:v>
                </c:pt>
                <c:pt idx="42">
                  <c:v>2.4717508674386889E-2</c:v>
                </c:pt>
                <c:pt idx="43">
                  <c:v>2.3726881623987669E-2</c:v>
                </c:pt>
                <c:pt idx="44">
                  <c:v>2.349613051730557E-2</c:v>
                </c:pt>
                <c:pt idx="45">
                  <c:v>2.4048928185149854E-2</c:v>
                </c:pt>
                <c:pt idx="46">
                  <c:v>2.4075633761644122E-2</c:v>
                </c:pt>
                <c:pt idx="47">
                  <c:v>2.3414244518305028E-2</c:v>
                </c:pt>
                <c:pt idx="48">
                  <c:v>2.2950528599921905E-2</c:v>
                </c:pt>
                <c:pt idx="49">
                  <c:v>2.2609847311050403E-2</c:v>
                </c:pt>
                <c:pt idx="50">
                  <c:v>2.2375831843777845E-2</c:v>
                </c:pt>
                <c:pt idx="51">
                  <c:v>2.3317523885494955E-2</c:v>
                </c:pt>
                <c:pt idx="52">
                  <c:v>2.3418641621433853E-2</c:v>
                </c:pt>
                <c:pt idx="53">
                  <c:v>2.473320784013271E-2</c:v>
                </c:pt>
                <c:pt idx="54">
                  <c:v>2.5212095378423616E-2</c:v>
                </c:pt>
                <c:pt idx="55">
                  <c:v>2.599647162546077E-2</c:v>
                </c:pt>
                <c:pt idx="56">
                  <c:v>2.6464472758915846E-2</c:v>
                </c:pt>
                <c:pt idx="57">
                  <c:v>2.6688736840143903E-2</c:v>
                </c:pt>
                <c:pt idx="58">
                  <c:v>2.5538948937516116E-2</c:v>
                </c:pt>
                <c:pt idx="59">
                  <c:v>2.5963737287233991E-2</c:v>
                </c:pt>
              </c:numCache>
            </c:numRef>
          </c:yVal>
          <c:smooth val="1"/>
          <c:extLst>
            <c:ext xmlns:c16="http://schemas.microsoft.com/office/drawing/2014/chart" uri="{C3380CC4-5D6E-409C-BE32-E72D297353CC}">
              <c16:uniqueId val="{00000000-88F0-4A3C-953F-4D99220F41C7}"/>
            </c:ext>
          </c:extLst>
        </c:ser>
        <c:ser>
          <c:idx val="1"/>
          <c:order val="1"/>
          <c:tx>
            <c:strRef>
              <c:f>'Chart Data'!$C$1</c:f>
              <c:strCache>
                <c:ptCount val="1"/>
                <c:pt idx="0">
                  <c:v>meet</c:v>
                </c:pt>
              </c:strCache>
            </c:strRef>
          </c:tx>
          <c:xVal>
            <c:numRef>
              <c:f>'Chart Data'!$A$2:$A$61</c:f>
              <c:numCache>
                <c:formatCode>General</c:formatCode>
                <c:ptCount val="60"/>
                <c:pt idx="0">
                  <c:v>-29</c:v>
                </c:pt>
                <c:pt idx="1">
                  <c:v>-28</c:v>
                </c:pt>
                <c:pt idx="2">
                  <c:v>-27</c:v>
                </c:pt>
                <c:pt idx="3">
                  <c:v>-26</c:v>
                </c:pt>
                <c:pt idx="4">
                  <c:v>-25</c:v>
                </c:pt>
                <c:pt idx="5">
                  <c:v>-24</c:v>
                </c:pt>
                <c:pt idx="6">
                  <c:v>-23</c:v>
                </c:pt>
                <c:pt idx="7">
                  <c:v>-22</c:v>
                </c:pt>
                <c:pt idx="8">
                  <c:v>-21</c:v>
                </c:pt>
                <c:pt idx="9">
                  <c:v>-20</c:v>
                </c:pt>
                <c:pt idx="10">
                  <c:v>-19</c:v>
                </c:pt>
                <c:pt idx="11">
                  <c:v>-18</c:v>
                </c:pt>
                <c:pt idx="12">
                  <c:v>-17</c:v>
                </c:pt>
                <c:pt idx="13">
                  <c:v>-16</c:v>
                </c:pt>
                <c:pt idx="14">
                  <c:v>-15</c:v>
                </c:pt>
                <c:pt idx="15">
                  <c:v>-14</c:v>
                </c:pt>
                <c:pt idx="16">
                  <c:v>-13</c:v>
                </c:pt>
                <c:pt idx="17">
                  <c:v>-12</c:v>
                </c:pt>
                <c:pt idx="18">
                  <c:v>-11</c:v>
                </c:pt>
                <c:pt idx="19">
                  <c:v>-10</c:v>
                </c:pt>
                <c:pt idx="20">
                  <c:v>-9</c:v>
                </c:pt>
                <c:pt idx="21">
                  <c:v>-8</c:v>
                </c:pt>
                <c:pt idx="22">
                  <c:v>-7</c:v>
                </c:pt>
                <c:pt idx="23">
                  <c:v>-6</c:v>
                </c:pt>
                <c:pt idx="24">
                  <c:v>-5</c:v>
                </c:pt>
                <c:pt idx="25">
                  <c:v>-4</c:v>
                </c:pt>
                <c:pt idx="26">
                  <c:v>-3</c:v>
                </c:pt>
                <c:pt idx="27">
                  <c:v>-2</c:v>
                </c:pt>
                <c:pt idx="28">
                  <c:v>-1</c:v>
                </c:pt>
                <c:pt idx="29">
                  <c:v>0</c:v>
                </c:pt>
                <c:pt idx="30">
                  <c:v>1</c:v>
                </c:pt>
                <c:pt idx="31">
                  <c:v>2</c:v>
                </c:pt>
                <c:pt idx="32">
                  <c:v>3</c:v>
                </c:pt>
                <c:pt idx="33">
                  <c:v>4</c:v>
                </c:pt>
                <c:pt idx="34">
                  <c:v>5</c:v>
                </c:pt>
                <c:pt idx="35">
                  <c:v>6</c:v>
                </c:pt>
                <c:pt idx="36">
                  <c:v>7</c:v>
                </c:pt>
                <c:pt idx="37">
                  <c:v>8</c:v>
                </c:pt>
                <c:pt idx="38">
                  <c:v>9</c:v>
                </c:pt>
                <c:pt idx="39">
                  <c:v>10</c:v>
                </c:pt>
                <c:pt idx="40">
                  <c:v>11</c:v>
                </c:pt>
                <c:pt idx="41">
                  <c:v>12</c:v>
                </c:pt>
                <c:pt idx="42">
                  <c:v>13</c:v>
                </c:pt>
                <c:pt idx="43">
                  <c:v>14</c:v>
                </c:pt>
                <c:pt idx="44">
                  <c:v>15</c:v>
                </c:pt>
                <c:pt idx="45">
                  <c:v>16</c:v>
                </c:pt>
                <c:pt idx="46">
                  <c:v>17</c:v>
                </c:pt>
                <c:pt idx="47">
                  <c:v>18</c:v>
                </c:pt>
                <c:pt idx="48">
                  <c:v>19</c:v>
                </c:pt>
                <c:pt idx="49">
                  <c:v>20</c:v>
                </c:pt>
                <c:pt idx="50">
                  <c:v>21</c:v>
                </c:pt>
                <c:pt idx="51">
                  <c:v>22</c:v>
                </c:pt>
                <c:pt idx="52">
                  <c:v>23</c:v>
                </c:pt>
                <c:pt idx="53">
                  <c:v>24</c:v>
                </c:pt>
                <c:pt idx="54">
                  <c:v>25</c:v>
                </c:pt>
                <c:pt idx="55">
                  <c:v>26</c:v>
                </c:pt>
                <c:pt idx="56">
                  <c:v>27</c:v>
                </c:pt>
                <c:pt idx="57">
                  <c:v>28</c:v>
                </c:pt>
                <c:pt idx="58">
                  <c:v>29</c:v>
                </c:pt>
                <c:pt idx="59">
                  <c:v>30</c:v>
                </c:pt>
              </c:numCache>
            </c:numRef>
          </c:xVal>
          <c:yVal>
            <c:numRef>
              <c:f>'Chart Data'!$C$2:$C$61</c:f>
              <c:numCache>
                <c:formatCode>General</c:formatCode>
                <c:ptCount val="60"/>
                <c:pt idx="0">
                  <c:v>1.0043132916790689E-3</c:v>
                </c:pt>
                <c:pt idx="1">
                  <c:v>3.3283642558244435E-3</c:v>
                </c:pt>
                <c:pt idx="2">
                  <c:v>5.0991537509882338E-3</c:v>
                </c:pt>
                <c:pt idx="3">
                  <c:v>5.9862144020810136E-3</c:v>
                </c:pt>
                <c:pt idx="4">
                  <c:v>5.2726334033382002E-3</c:v>
                </c:pt>
                <c:pt idx="5">
                  <c:v>5.1860940478316384E-3</c:v>
                </c:pt>
                <c:pt idx="6">
                  <c:v>6.1112659359692798E-3</c:v>
                </c:pt>
                <c:pt idx="7">
                  <c:v>7.3492962541281594E-3</c:v>
                </c:pt>
                <c:pt idx="8">
                  <c:v>7.8290703341582189E-3</c:v>
                </c:pt>
                <c:pt idx="9">
                  <c:v>7.2752419946326106E-3</c:v>
                </c:pt>
                <c:pt idx="10">
                  <c:v>5.9450776352526439E-3</c:v>
                </c:pt>
                <c:pt idx="11">
                  <c:v>6.6543120445932647E-3</c:v>
                </c:pt>
                <c:pt idx="12">
                  <c:v>6.551377811158509E-3</c:v>
                </c:pt>
                <c:pt idx="13">
                  <c:v>7.0765182021580234E-3</c:v>
                </c:pt>
                <c:pt idx="14">
                  <c:v>7.7339951147973761E-3</c:v>
                </c:pt>
                <c:pt idx="15">
                  <c:v>8.5435530604289697E-3</c:v>
                </c:pt>
                <c:pt idx="16">
                  <c:v>9.5690126335840359E-3</c:v>
                </c:pt>
                <c:pt idx="17">
                  <c:v>1.0251572298819569E-2</c:v>
                </c:pt>
                <c:pt idx="18">
                  <c:v>1.0905655498640055E-2</c:v>
                </c:pt>
                <c:pt idx="19">
                  <c:v>1.0567598574780089E-2</c:v>
                </c:pt>
                <c:pt idx="20">
                  <c:v>1.087230305911256E-2</c:v>
                </c:pt>
                <c:pt idx="21">
                  <c:v>1.0343576790330771E-2</c:v>
                </c:pt>
                <c:pt idx="22">
                  <c:v>9.5195329174188759E-3</c:v>
                </c:pt>
                <c:pt idx="23">
                  <c:v>9.4091992119621111E-3</c:v>
                </c:pt>
                <c:pt idx="24">
                  <c:v>9.9896594363484588E-3</c:v>
                </c:pt>
                <c:pt idx="25">
                  <c:v>9.96953612118847E-3</c:v>
                </c:pt>
                <c:pt idx="26">
                  <c:v>9.9317728489992704E-3</c:v>
                </c:pt>
                <c:pt idx="27">
                  <c:v>8.71891049176249E-3</c:v>
                </c:pt>
                <c:pt idx="28">
                  <c:v>8.7045681569394746E-3</c:v>
                </c:pt>
                <c:pt idx="29">
                  <c:v>9.1120457617946849E-4</c:v>
                </c:pt>
                <c:pt idx="30">
                  <c:v>-1.0408032833251796E-3</c:v>
                </c:pt>
                <c:pt idx="31">
                  <c:v>-1.3024702251593972E-3</c:v>
                </c:pt>
                <c:pt idx="32">
                  <c:v>-3.7665165644466911E-4</c:v>
                </c:pt>
                <c:pt idx="33">
                  <c:v>-2.3254202772862551E-3</c:v>
                </c:pt>
                <c:pt idx="34">
                  <c:v>-3.32328008560644E-3</c:v>
                </c:pt>
                <c:pt idx="35">
                  <c:v>-2.7034863856199498E-3</c:v>
                </c:pt>
                <c:pt idx="36">
                  <c:v>-2.3867436681394073E-3</c:v>
                </c:pt>
                <c:pt idx="37">
                  <c:v>-3.2353365699792579E-3</c:v>
                </c:pt>
                <c:pt idx="38">
                  <c:v>-3.781871010102889E-3</c:v>
                </c:pt>
                <c:pt idx="39">
                  <c:v>-3.3110116796719212E-3</c:v>
                </c:pt>
                <c:pt idx="40">
                  <c:v>-3.4878441217131213E-3</c:v>
                </c:pt>
                <c:pt idx="41">
                  <c:v>-3.1728855279720709E-3</c:v>
                </c:pt>
                <c:pt idx="42">
                  <c:v>-3.2311712960840454E-3</c:v>
                </c:pt>
                <c:pt idx="43">
                  <c:v>-4.1343145749466355E-3</c:v>
                </c:pt>
                <c:pt idx="44">
                  <c:v>-4.1488676823754215E-3</c:v>
                </c:pt>
                <c:pt idx="45">
                  <c:v>-3.3299049467584896E-3</c:v>
                </c:pt>
                <c:pt idx="46">
                  <c:v>-3.2196697607291395E-3</c:v>
                </c:pt>
                <c:pt idx="47">
                  <c:v>-3.7203051439179636E-3</c:v>
                </c:pt>
                <c:pt idx="48">
                  <c:v>-3.4304913766738353E-3</c:v>
                </c:pt>
                <c:pt idx="49">
                  <c:v>-3.0662844935137978E-3</c:v>
                </c:pt>
                <c:pt idx="50">
                  <c:v>-2.742166944918471E-3</c:v>
                </c:pt>
                <c:pt idx="51">
                  <c:v>-2.4928899271638633E-3</c:v>
                </c:pt>
                <c:pt idx="52">
                  <c:v>-3.5066380954447908E-3</c:v>
                </c:pt>
                <c:pt idx="53">
                  <c:v>-3.081950323107624E-3</c:v>
                </c:pt>
                <c:pt idx="54">
                  <c:v>-1.8425097697291118E-3</c:v>
                </c:pt>
                <c:pt idx="55">
                  <c:v>-2.0148386720336155E-3</c:v>
                </c:pt>
                <c:pt idx="56">
                  <c:v>-2.7532475296644402E-3</c:v>
                </c:pt>
                <c:pt idx="57">
                  <c:v>-4.4253723228353222E-3</c:v>
                </c:pt>
                <c:pt idx="58">
                  <c:v>-4.6530451562954407E-3</c:v>
                </c:pt>
                <c:pt idx="59">
                  <c:v>-1.9046390773088948E-3</c:v>
                </c:pt>
              </c:numCache>
            </c:numRef>
          </c:yVal>
          <c:smooth val="1"/>
          <c:extLst>
            <c:ext xmlns:c16="http://schemas.microsoft.com/office/drawing/2014/chart" uri="{C3380CC4-5D6E-409C-BE32-E72D297353CC}">
              <c16:uniqueId val="{00000001-88F0-4A3C-953F-4D99220F41C7}"/>
            </c:ext>
          </c:extLst>
        </c:ser>
        <c:ser>
          <c:idx val="2"/>
          <c:order val="2"/>
          <c:tx>
            <c:strRef>
              <c:f>'Chart Data'!$D$1</c:f>
              <c:strCache>
                <c:ptCount val="1"/>
                <c:pt idx="0">
                  <c:v>miss</c:v>
                </c:pt>
              </c:strCache>
            </c:strRef>
          </c:tx>
          <c:xVal>
            <c:numRef>
              <c:f>'Chart Data'!$A$2:$A$61</c:f>
              <c:numCache>
                <c:formatCode>General</c:formatCode>
                <c:ptCount val="60"/>
                <c:pt idx="0">
                  <c:v>-29</c:v>
                </c:pt>
                <c:pt idx="1">
                  <c:v>-28</c:v>
                </c:pt>
                <c:pt idx="2">
                  <c:v>-27</c:v>
                </c:pt>
                <c:pt idx="3">
                  <c:v>-26</c:v>
                </c:pt>
                <c:pt idx="4">
                  <c:v>-25</c:v>
                </c:pt>
                <c:pt idx="5">
                  <c:v>-24</c:v>
                </c:pt>
                <c:pt idx="6">
                  <c:v>-23</c:v>
                </c:pt>
                <c:pt idx="7">
                  <c:v>-22</c:v>
                </c:pt>
                <c:pt idx="8">
                  <c:v>-21</c:v>
                </c:pt>
                <c:pt idx="9">
                  <c:v>-20</c:v>
                </c:pt>
                <c:pt idx="10">
                  <c:v>-19</c:v>
                </c:pt>
                <c:pt idx="11">
                  <c:v>-18</c:v>
                </c:pt>
                <c:pt idx="12">
                  <c:v>-17</c:v>
                </c:pt>
                <c:pt idx="13">
                  <c:v>-16</c:v>
                </c:pt>
                <c:pt idx="14">
                  <c:v>-15</c:v>
                </c:pt>
                <c:pt idx="15">
                  <c:v>-14</c:v>
                </c:pt>
                <c:pt idx="16">
                  <c:v>-13</c:v>
                </c:pt>
                <c:pt idx="17">
                  <c:v>-12</c:v>
                </c:pt>
                <c:pt idx="18">
                  <c:v>-11</c:v>
                </c:pt>
                <c:pt idx="19">
                  <c:v>-10</c:v>
                </c:pt>
                <c:pt idx="20">
                  <c:v>-9</c:v>
                </c:pt>
                <c:pt idx="21">
                  <c:v>-8</c:v>
                </c:pt>
                <c:pt idx="22">
                  <c:v>-7</c:v>
                </c:pt>
                <c:pt idx="23">
                  <c:v>-6</c:v>
                </c:pt>
                <c:pt idx="24">
                  <c:v>-5</c:v>
                </c:pt>
                <c:pt idx="25">
                  <c:v>-4</c:v>
                </c:pt>
                <c:pt idx="26">
                  <c:v>-3</c:v>
                </c:pt>
                <c:pt idx="27">
                  <c:v>-2</c:v>
                </c:pt>
                <c:pt idx="28">
                  <c:v>-1</c:v>
                </c:pt>
                <c:pt idx="29">
                  <c:v>0</c:v>
                </c:pt>
                <c:pt idx="30">
                  <c:v>1</c:v>
                </c:pt>
                <c:pt idx="31">
                  <c:v>2</c:v>
                </c:pt>
                <c:pt idx="32">
                  <c:v>3</c:v>
                </c:pt>
                <c:pt idx="33">
                  <c:v>4</c:v>
                </c:pt>
                <c:pt idx="34">
                  <c:v>5</c:v>
                </c:pt>
                <c:pt idx="35">
                  <c:v>6</c:v>
                </c:pt>
                <c:pt idx="36">
                  <c:v>7</c:v>
                </c:pt>
                <c:pt idx="37">
                  <c:v>8</c:v>
                </c:pt>
                <c:pt idx="38">
                  <c:v>9</c:v>
                </c:pt>
                <c:pt idx="39">
                  <c:v>10</c:v>
                </c:pt>
                <c:pt idx="40">
                  <c:v>11</c:v>
                </c:pt>
                <c:pt idx="41">
                  <c:v>12</c:v>
                </c:pt>
                <c:pt idx="42">
                  <c:v>13</c:v>
                </c:pt>
                <c:pt idx="43">
                  <c:v>14</c:v>
                </c:pt>
                <c:pt idx="44">
                  <c:v>15</c:v>
                </c:pt>
                <c:pt idx="45">
                  <c:v>16</c:v>
                </c:pt>
                <c:pt idx="46">
                  <c:v>17</c:v>
                </c:pt>
                <c:pt idx="47">
                  <c:v>18</c:v>
                </c:pt>
                <c:pt idx="48">
                  <c:v>19</c:v>
                </c:pt>
                <c:pt idx="49">
                  <c:v>20</c:v>
                </c:pt>
                <c:pt idx="50">
                  <c:v>21</c:v>
                </c:pt>
                <c:pt idx="51">
                  <c:v>22</c:v>
                </c:pt>
                <c:pt idx="52">
                  <c:v>23</c:v>
                </c:pt>
                <c:pt idx="53">
                  <c:v>24</c:v>
                </c:pt>
                <c:pt idx="54">
                  <c:v>25</c:v>
                </c:pt>
                <c:pt idx="55">
                  <c:v>26</c:v>
                </c:pt>
                <c:pt idx="56">
                  <c:v>27</c:v>
                </c:pt>
                <c:pt idx="57">
                  <c:v>28</c:v>
                </c:pt>
                <c:pt idx="58">
                  <c:v>29</c:v>
                </c:pt>
                <c:pt idx="59">
                  <c:v>30</c:v>
                </c:pt>
              </c:numCache>
            </c:numRef>
          </c:xVal>
          <c:yVal>
            <c:numRef>
              <c:f>'Chart Data'!$D$2:$D$61</c:f>
              <c:numCache>
                <c:formatCode>General</c:formatCode>
                <c:ptCount val="60"/>
                <c:pt idx="0">
                  <c:v>-4.1474823948901163E-3</c:v>
                </c:pt>
                <c:pt idx="1">
                  <c:v>-3.0206794156678279E-3</c:v>
                </c:pt>
                <c:pt idx="2">
                  <c:v>-7.4589158312820666E-3</c:v>
                </c:pt>
                <c:pt idx="3">
                  <c:v>-8.0281584690590074E-3</c:v>
                </c:pt>
                <c:pt idx="4">
                  <c:v>-8.7455643548806986E-3</c:v>
                </c:pt>
                <c:pt idx="5">
                  <c:v>-1.0184323179145608E-2</c:v>
                </c:pt>
                <c:pt idx="6">
                  <c:v>-4.5058913230506762E-3</c:v>
                </c:pt>
                <c:pt idx="7">
                  <c:v>-1.6523595225084605E-3</c:v>
                </c:pt>
                <c:pt idx="8">
                  <c:v>-6.9276111376551086E-4</c:v>
                </c:pt>
                <c:pt idx="9">
                  <c:v>-1.5431543307089174E-3</c:v>
                </c:pt>
                <c:pt idx="10">
                  <c:v>2.0708328375345983E-4</c:v>
                </c:pt>
                <c:pt idx="11">
                  <c:v>2.2954334182235096E-3</c:v>
                </c:pt>
                <c:pt idx="12">
                  <c:v>1.1266852350145769E-3</c:v>
                </c:pt>
                <c:pt idx="13">
                  <c:v>2.1657143108094355E-3</c:v>
                </c:pt>
                <c:pt idx="14">
                  <c:v>1.663473147385667E-3</c:v>
                </c:pt>
                <c:pt idx="15">
                  <c:v>2.2872122830720496E-3</c:v>
                </c:pt>
                <c:pt idx="16">
                  <c:v>2.6585852888221422E-3</c:v>
                </c:pt>
                <c:pt idx="17">
                  <c:v>1.6395644669403712E-3</c:v>
                </c:pt>
                <c:pt idx="18">
                  <c:v>3.0143880427791346E-3</c:v>
                </c:pt>
                <c:pt idx="19">
                  <c:v>3.4400191748761148E-3</c:v>
                </c:pt>
                <c:pt idx="20">
                  <c:v>2.852274213197599E-3</c:v>
                </c:pt>
                <c:pt idx="21">
                  <c:v>3.2202654865121673E-3</c:v>
                </c:pt>
                <c:pt idx="22">
                  <c:v>2.2942135820243946E-3</c:v>
                </c:pt>
                <c:pt idx="23">
                  <c:v>3.6905122593835923E-3</c:v>
                </c:pt>
                <c:pt idx="24">
                  <c:v>4.8689020779238172E-3</c:v>
                </c:pt>
                <c:pt idx="25">
                  <c:v>3.2261303616029115E-3</c:v>
                </c:pt>
                <c:pt idx="26">
                  <c:v>2.8722787275127833E-3</c:v>
                </c:pt>
                <c:pt idx="27">
                  <c:v>4.4049974406790452E-3</c:v>
                </c:pt>
                <c:pt idx="28">
                  <c:v>3.5209937750140217E-3</c:v>
                </c:pt>
                <c:pt idx="29">
                  <c:v>-7.0871365041337391E-3</c:v>
                </c:pt>
                <c:pt idx="30">
                  <c:v>-2.553279468600839E-2</c:v>
                </c:pt>
                <c:pt idx="31">
                  <c:v>-2.8842963300456374E-2</c:v>
                </c:pt>
                <c:pt idx="32">
                  <c:v>-2.7319509886158996E-2</c:v>
                </c:pt>
                <c:pt idx="33">
                  <c:v>-3.094841509790415E-2</c:v>
                </c:pt>
                <c:pt idx="34">
                  <c:v>-3.4748999782816703E-2</c:v>
                </c:pt>
                <c:pt idx="35">
                  <c:v>-3.6288774347779572E-2</c:v>
                </c:pt>
                <c:pt idx="36">
                  <c:v>-3.9689358950332709E-2</c:v>
                </c:pt>
                <c:pt idx="37">
                  <c:v>-4.2928127674564755E-2</c:v>
                </c:pt>
                <c:pt idx="38">
                  <c:v>-4.6179705273862962E-2</c:v>
                </c:pt>
                <c:pt idx="39">
                  <c:v>-4.8308135654153699E-2</c:v>
                </c:pt>
                <c:pt idx="40">
                  <c:v>-5.1650579163824588E-2</c:v>
                </c:pt>
                <c:pt idx="41">
                  <c:v>-5.2400213967530244E-2</c:v>
                </c:pt>
                <c:pt idx="42">
                  <c:v>-5.210359092798153E-2</c:v>
                </c:pt>
                <c:pt idx="43">
                  <c:v>-5.1930670558710236E-2</c:v>
                </c:pt>
                <c:pt idx="44">
                  <c:v>-5.0534802867664812E-2</c:v>
                </c:pt>
                <c:pt idx="45">
                  <c:v>-4.6678637291240339E-2</c:v>
                </c:pt>
                <c:pt idx="46">
                  <c:v>-4.9382922235518392E-2</c:v>
                </c:pt>
                <c:pt idx="47">
                  <c:v>-5.005970854854571E-2</c:v>
                </c:pt>
                <c:pt idx="48">
                  <c:v>-4.9739940307568418E-2</c:v>
                </c:pt>
                <c:pt idx="49">
                  <c:v>-4.7512658454998649E-2</c:v>
                </c:pt>
                <c:pt idx="50">
                  <c:v>-4.5589857431127971E-2</c:v>
                </c:pt>
                <c:pt idx="51">
                  <c:v>-4.4797242030838298E-2</c:v>
                </c:pt>
                <c:pt idx="52">
                  <c:v>-4.6158915479374833E-2</c:v>
                </c:pt>
                <c:pt idx="53">
                  <c:v>-4.6816105397653456E-2</c:v>
                </c:pt>
                <c:pt idx="54">
                  <c:v>-4.7945731367110049E-2</c:v>
                </c:pt>
                <c:pt idx="55">
                  <c:v>-4.8901202569044851E-2</c:v>
                </c:pt>
                <c:pt idx="56">
                  <c:v>-5.0808550375561451E-2</c:v>
                </c:pt>
                <c:pt idx="57">
                  <c:v>-5.2071847792840735E-2</c:v>
                </c:pt>
                <c:pt idx="58">
                  <c:v>-5.2671942049160238E-2</c:v>
                </c:pt>
                <c:pt idx="59">
                  <c:v>-5.1847140680327121E-2</c:v>
                </c:pt>
              </c:numCache>
            </c:numRef>
          </c:yVal>
          <c:smooth val="1"/>
          <c:extLst>
            <c:ext xmlns:c16="http://schemas.microsoft.com/office/drawing/2014/chart" uri="{C3380CC4-5D6E-409C-BE32-E72D297353CC}">
              <c16:uniqueId val="{00000002-88F0-4A3C-953F-4D99220F41C7}"/>
            </c:ext>
          </c:extLst>
        </c:ser>
        <c:dLbls>
          <c:showLegendKey val="0"/>
          <c:showVal val="0"/>
          <c:showCatName val="0"/>
          <c:showSerName val="0"/>
          <c:showPercent val="0"/>
          <c:showBubbleSize val="0"/>
        </c:dLbls>
        <c:axId val="538220024"/>
        <c:axId val="538220680"/>
      </c:scatterChart>
      <c:valAx>
        <c:axId val="538220024"/>
        <c:scaling>
          <c:orientation val="minMax"/>
        </c:scaling>
        <c:delete val="0"/>
        <c:axPos val="b"/>
        <c:majorGridlines/>
        <c:title>
          <c:tx>
            <c:rich>
              <a:bodyPr/>
              <a:lstStyle/>
              <a:p>
                <a:pPr>
                  <a:defRPr/>
                </a:pPr>
                <a:r>
                  <a:rPr lang="en-US"/>
                  <a:t>X</a:t>
                </a:r>
              </a:p>
            </c:rich>
          </c:tx>
          <c:overlay val="0"/>
        </c:title>
        <c:numFmt formatCode="General" sourceLinked="1"/>
        <c:majorTickMark val="out"/>
        <c:minorTickMark val="none"/>
        <c:tickLblPos val="nextTo"/>
        <c:crossAx val="538220680"/>
        <c:crosses val="autoZero"/>
        <c:crossBetween val="midCat"/>
      </c:valAx>
      <c:valAx>
        <c:axId val="538220680"/>
        <c:scaling>
          <c:orientation val="minMax"/>
        </c:scaling>
        <c:delete val="0"/>
        <c:axPos val="l"/>
        <c:title>
          <c:tx>
            <c:rich>
              <a:bodyPr/>
              <a:lstStyle/>
              <a:p>
                <a:pPr>
                  <a:defRPr/>
                </a:pPr>
                <a:r>
                  <a:rPr lang="en-US"/>
                  <a:t>Y</a:t>
                </a:r>
              </a:p>
            </c:rich>
          </c:tx>
          <c:overlay val="0"/>
        </c:title>
        <c:numFmt formatCode="General" sourceLinked="1"/>
        <c:majorTickMark val="out"/>
        <c:minorTickMark val="none"/>
        <c:tickLblPos val="nextTo"/>
        <c:crossAx val="538220024"/>
        <c:crosses val="autoZero"/>
        <c:crossBetween val="midCat"/>
      </c:valAx>
    </c:plotArea>
    <c:legend>
      <c:legendPos val="r"/>
      <c:overlay val="0"/>
      <c:txPr>
        <a:bodyPr/>
        <a:lstStyle/>
        <a:p>
          <a:pPr>
            <a:defRPr sz="1600" b="1"/>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30E86-F8D7-D544-9009-22BB7310FD66}" type="datetimeFigureOut">
              <a:rPr lang="en-US" smtClean="0"/>
              <a:t>12/16/2017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0769B-AA8D-8F41-B1CD-9A989C211F03}" type="slidenum">
              <a:rPr lang="en-US" smtClean="0"/>
              <a:t>‹#›</a:t>
            </a:fld>
            <a:endParaRPr lang="en-US"/>
          </a:p>
        </p:txBody>
      </p:sp>
    </p:spTree>
    <p:extLst>
      <p:ext uri="{BB962C8B-B14F-4D97-AF65-F5344CB8AC3E}">
        <p14:creationId xmlns:p14="http://schemas.microsoft.com/office/powerpoint/2010/main" val="996788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80769B-AA8D-8F41-B1CD-9A989C211F03}" type="slidenum">
              <a:rPr lang="en-US" smtClean="0"/>
              <a:t>4</a:t>
            </a:fld>
            <a:endParaRPr lang="en-US"/>
          </a:p>
        </p:txBody>
      </p:sp>
    </p:spTree>
    <p:extLst>
      <p:ext uri="{BB962C8B-B14F-4D97-AF65-F5344CB8AC3E}">
        <p14:creationId xmlns:p14="http://schemas.microsoft.com/office/powerpoint/2010/main" val="138021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we selected the stocks:</a:t>
            </a:r>
          </a:p>
          <a:p>
            <a:r>
              <a:rPr lang="en-US" sz="1200" kern="1200" dirty="0">
                <a:solidFill>
                  <a:schemeClr val="tx1"/>
                </a:solidFill>
                <a:effectLst/>
                <a:latin typeface="+mn-lt"/>
                <a:ea typeface="+mn-ea"/>
                <a:cs typeface="+mn-cs"/>
              </a:rPr>
              <a:t>We used the Bloomberg terminal to find all the S&amp;P 500 stocks, and then obtained the dates on which the companies announced their Q2 earning releases as well as EPS estimates and actual EPS. We mainly got the stock name, dates from the Bloomberg terminal, EPS estimates and actual EPS. </a:t>
            </a:r>
          </a:p>
          <a:p>
            <a:r>
              <a:rPr lang="en-US" sz="1200" kern="1200" dirty="0">
                <a:solidFill>
                  <a:schemeClr val="tx1"/>
                </a:solidFill>
                <a:effectLst/>
                <a:latin typeface="+mn-lt"/>
                <a:ea typeface="+mn-ea"/>
                <a:cs typeface="+mn-cs"/>
              </a:rPr>
              <a:t>Then we used the “workday” function in excel to get the start and end dates, i.e. dates which are 30 days before and 30 days after the announcement date respectively, and saved the file as a csv file. </a:t>
            </a:r>
          </a:p>
          <a:p>
            <a:r>
              <a:rPr lang="en-US" sz="1200" kern="1200" dirty="0">
                <a:solidFill>
                  <a:schemeClr val="tx1"/>
                </a:solidFill>
                <a:effectLst/>
                <a:latin typeface="+mn-lt"/>
                <a:ea typeface="+mn-ea"/>
                <a:cs typeface="+mn-cs"/>
              </a:rPr>
              <a:t>Then we wrote a function to read the csv file and used </a:t>
            </a:r>
            <a:r>
              <a:rPr lang="en-US" sz="1200" kern="1200" dirty="0" err="1">
                <a:solidFill>
                  <a:schemeClr val="tx1"/>
                </a:solidFill>
                <a:effectLst/>
                <a:latin typeface="+mn-lt"/>
                <a:ea typeface="+mn-ea"/>
                <a:cs typeface="+mn-cs"/>
              </a:rPr>
              <a:t>libcurl</a:t>
            </a:r>
            <a:r>
              <a:rPr lang="en-US" sz="1200" kern="1200" dirty="0">
                <a:solidFill>
                  <a:schemeClr val="tx1"/>
                </a:solidFill>
                <a:effectLst/>
                <a:latin typeface="+mn-lt"/>
                <a:ea typeface="+mn-ea"/>
                <a:cs typeface="+mn-cs"/>
              </a:rPr>
              <a:t> to retrieve historical prices of all stocks and corresponding S&amp;P 500 and stored them into 2 big maps, one for stocks and one for S&amp;P 500.</a:t>
            </a:r>
          </a:p>
          <a:p>
            <a:r>
              <a:rPr lang="en-US" sz="1200" kern="1200" dirty="0">
                <a:solidFill>
                  <a:schemeClr val="tx1"/>
                </a:solidFill>
                <a:effectLst/>
                <a:latin typeface="+mn-lt"/>
                <a:ea typeface="+mn-ea"/>
                <a:cs typeface="+mn-cs"/>
              </a:rPr>
              <a:t>Then we classified all stocks and corresponding S&amp;P 500 into 3 groups based on intervals, actual EPS＜ 0.94 EPS estimate, 0.94 EPS estimate ≤actual EPS ≤1.06 EPS estimate and actual EPS ≥1.06 EPS estimate.</a:t>
            </a:r>
          </a:p>
          <a:p>
            <a:endParaRPr lang="en-US" dirty="0"/>
          </a:p>
          <a:p>
            <a:endParaRPr lang="en-US" dirty="0"/>
          </a:p>
        </p:txBody>
      </p:sp>
      <p:sp>
        <p:nvSpPr>
          <p:cNvPr id="4" name="Slide Number Placeholder 3"/>
          <p:cNvSpPr>
            <a:spLocks noGrp="1"/>
          </p:cNvSpPr>
          <p:nvPr>
            <p:ph type="sldNum" sz="quarter" idx="10"/>
          </p:nvPr>
        </p:nvSpPr>
        <p:spPr/>
        <p:txBody>
          <a:bodyPr/>
          <a:lstStyle/>
          <a:p>
            <a:fld id="{AF80769B-AA8D-8F41-B1CD-9A989C211F03}" type="slidenum">
              <a:rPr lang="en-US" smtClean="0"/>
              <a:t>5</a:t>
            </a:fld>
            <a:endParaRPr lang="en-US"/>
          </a:p>
        </p:txBody>
      </p:sp>
    </p:spTree>
    <p:extLst>
      <p:ext uri="{BB962C8B-B14F-4D97-AF65-F5344CB8AC3E}">
        <p14:creationId xmlns:p14="http://schemas.microsoft.com/office/powerpoint/2010/main" val="84725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80769B-AA8D-8F41-B1CD-9A989C211F03}" type="slidenum">
              <a:rPr lang="en-US" smtClean="0"/>
              <a:t>7</a:t>
            </a:fld>
            <a:endParaRPr lang="en-US"/>
          </a:p>
        </p:txBody>
      </p:sp>
    </p:spTree>
    <p:extLst>
      <p:ext uri="{BB962C8B-B14F-4D97-AF65-F5344CB8AC3E}">
        <p14:creationId xmlns:p14="http://schemas.microsoft.com/office/powerpoint/2010/main" val="50401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FF96A0B-D013-4F07-80AC-CA47C8F94CA0}"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80BA7-3816-42AE-A7C0-0A497978291E}" type="slidenum">
              <a:rPr lang="zh-CN" altLang="en-US" smtClean="0"/>
              <a:t>‹#›</a:t>
            </a:fld>
            <a:endParaRPr lang="zh-CN" altLang="en-US"/>
          </a:p>
        </p:txBody>
      </p:sp>
    </p:spTree>
    <p:extLst>
      <p:ext uri="{BB962C8B-B14F-4D97-AF65-F5344CB8AC3E}">
        <p14:creationId xmlns:p14="http://schemas.microsoft.com/office/powerpoint/2010/main" val="94410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F96A0B-D013-4F07-80AC-CA47C8F94CA0}" type="datetimeFigureOut">
              <a:rPr lang="zh-CN" altLang="en-US" smtClean="0"/>
              <a:t>2017/12/16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F80BA7-3816-42AE-A7C0-0A497978291E}" type="slidenum">
              <a:rPr lang="zh-CN" altLang="en-US" smtClean="0"/>
              <a:t>‹#›</a:t>
            </a:fld>
            <a:endParaRPr lang="zh-CN" altLang="en-US"/>
          </a:p>
        </p:txBody>
      </p:sp>
    </p:spTree>
    <p:extLst>
      <p:ext uri="{BB962C8B-B14F-4D97-AF65-F5344CB8AC3E}">
        <p14:creationId xmlns:p14="http://schemas.microsoft.com/office/powerpoint/2010/main" val="2791066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96A0B-D013-4F07-80AC-CA47C8F94CA0}" type="datetimeFigureOut">
              <a:rPr lang="zh-CN" altLang="en-US" smtClean="0"/>
              <a:t>2017/12/16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80BA7-3816-42AE-A7C0-0A497978291E}" type="slidenum">
              <a:rPr lang="zh-CN" altLang="en-US" smtClean="0"/>
              <a:t>‹#›</a:t>
            </a:fld>
            <a:endParaRPr lang="zh-CN" altLang="en-US"/>
          </a:p>
        </p:txBody>
      </p:sp>
    </p:spTree>
    <p:extLst>
      <p:ext uri="{BB962C8B-B14F-4D97-AF65-F5344CB8AC3E}">
        <p14:creationId xmlns:p14="http://schemas.microsoft.com/office/powerpoint/2010/main" val="349274982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3" name="直角三角形 2"/>
          <p:cNvSpPr/>
          <p:nvPr/>
        </p:nvSpPr>
        <p:spPr>
          <a:xfrm>
            <a:off x="0" y="2978727"/>
            <a:ext cx="7897092" cy="3879273"/>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flipH="1">
            <a:off x="1274618" y="789709"/>
            <a:ext cx="10917382" cy="6068292"/>
          </a:xfrm>
          <a:prstGeom prst="rtTriangl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65631" y="1697933"/>
            <a:ext cx="5950094" cy="2123658"/>
          </a:xfrm>
          <a:prstGeom prst="rect">
            <a:avLst/>
          </a:prstGeom>
          <a:noFill/>
        </p:spPr>
        <p:txBody>
          <a:bodyPr wrap="square" rtlCol="0">
            <a:spAutoFit/>
          </a:bodyPr>
          <a:lstStyle/>
          <a:p>
            <a:r>
              <a:rPr lang="en-US" altLang="zh-CN" sz="4400" b="1" dirty="0">
                <a:solidFill>
                  <a:schemeClr val="bg1"/>
                </a:solidFill>
                <a:latin typeface="Segoe UI Emoji" panose="020B0502040204020203" pitchFamily="34" charset="0"/>
                <a:ea typeface="Segoe UI Emoji" panose="020B0502040204020203" pitchFamily="34" charset="0"/>
                <a:cs typeface="Tahoma" panose="020B0604030504040204" pitchFamily="34" charset="0"/>
              </a:rPr>
              <a:t>The Impact of Earnings Announcements on Stock Price</a:t>
            </a:r>
            <a:endParaRPr lang="zh-CN" altLang="en-US" sz="4400" b="1" dirty="0">
              <a:solidFill>
                <a:schemeClr val="bg1"/>
              </a:solidFill>
              <a:latin typeface="Segoe UI Emoji" panose="020B0502040204020203" pitchFamily="34" charset="0"/>
              <a:cs typeface="Tahoma" panose="020B0604030504040204" pitchFamily="34" charset="0"/>
            </a:endParaRPr>
          </a:p>
        </p:txBody>
      </p:sp>
      <p:sp>
        <p:nvSpPr>
          <p:cNvPr id="8" name="文本框 7"/>
          <p:cNvSpPr txBox="1"/>
          <p:nvPr/>
        </p:nvSpPr>
        <p:spPr>
          <a:xfrm>
            <a:off x="5499278" y="4696224"/>
            <a:ext cx="5511621" cy="1061829"/>
          </a:xfrm>
          <a:prstGeom prst="rect">
            <a:avLst/>
          </a:prstGeom>
          <a:noFill/>
        </p:spPr>
        <p:txBody>
          <a:bodyPr wrap="square" rtlCol="0">
            <a:spAutoFit/>
          </a:bodyPr>
          <a:lstStyle/>
          <a:p>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FRE 6883: Financial Computing</a:t>
            </a:r>
          </a:p>
          <a:p>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Team member: Fan Gao, </a:t>
            </a:r>
            <a:r>
              <a:rPr lang="en-US" altLang="zh-CN" sz="2100" dirty="0" err="1">
                <a:solidFill>
                  <a:schemeClr val="bg1"/>
                </a:solidFill>
                <a:latin typeface="Tahoma" panose="020B0604030504040204" pitchFamily="34" charset="0"/>
                <a:ea typeface="Tahoma" panose="020B0604030504040204" pitchFamily="34" charset="0"/>
                <a:cs typeface="Tahoma" panose="020B0604030504040204" pitchFamily="34" charset="0"/>
              </a:rPr>
              <a:t>Minhang</a:t>
            </a:r>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 Chen, </a:t>
            </a:r>
            <a:r>
              <a:rPr lang="en-US" altLang="zh-CN" sz="2100" dirty="0" err="1">
                <a:solidFill>
                  <a:schemeClr val="bg1"/>
                </a:solidFill>
                <a:latin typeface="Tahoma" panose="020B0604030504040204" pitchFamily="34" charset="0"/>
                <a:ea typeface="Tahoma" panose="020B0604030504040204" pitchFamily="34" charset="0"/>
                <a:cs typeface="Tahoma" panose="020B0604030504040204" pitchFamily="34" charset="0"/>
              </a:rPr>
              <a:t>LingLing</a:t>
            </a:r>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 Liu, </a:t>
            </a:r>
            <a:r>
              <a:rPr lang="en-US" altLang="zh-CN" sz="2100" dirty="0" err="1">
                <a:solidFill>
                  <a:schemeClr val="bg1"/>
                </a:solidFill>
                <a:latin typeface="Tahoma" panose="020B0604030504040204" pitchFamily="34" charset="0"/>
                <a:ea typeface="Tahoma" panose="020B0604030504040204" pitchFamily="34" charset="0"/>
                <a:cs typeface="Tahoma" panose="020B0604030504040204" pitchFamily="34" charset="0"/>
              </a:rPr>
              <a:t>Yimeng</a:t>
            </a:r>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 Ma, </a:t>
            </a:r>
            <a:r>
              <a:rPr lang="en-US" altLang="zh-CN" sz="2100" dirty="0" err="1">
                <a:solidFill>
                  <a:schemeClr val="bg1"/>
                </a:solidFill>
                <a:latin typeface="Tahoma" panose="020B0604030504040204" pitchFamily="34" charset="0"/>
                <a:ea typeface="Tahoma" panose="020B0604030504040204" pitchFamily="34" charset="0"/>
                <a:cs typeface="Tahoma" panose="020B0604030504040204" pitchFamily="34" charset="0"/>
              </a:rPr>
              <a:t>Zhuo</a:t>
            </a:r>
            <a:r>
              <a:rPr lang="en-US" altLang="zh-CN" sz="2100" dirty="0">
                <a:solidFill>
                  <a:schemeClr val="bg1"/>
                </a:solidFill>
                <a:latin typeface="Tahoma" panose="020B0604030504040204" pitchFamily="34" charset="0"/>
                <a:ea typeface="Tahoma" panose="020B0604030504040204" pitchFamily="34" charset="0"/>
                <a:cs typeface="Tahoma" panose="020B0604030504040204" pitchFamily="34" charset="0"/>
              </a:rPr>
              <a:t> Deng</a:t>
            </a:r>
            <a:endParaRPr lang="zh-CN" altLang="en-US" sz="2100" dirty="0">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002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73152" y="142875"/>
            <a:ext cx="5734906" cy="933137"/>
            <a:chOff x="819154" y="142875"/>
            <a:chExt cx="5734906" cy="933137"/>
          </a:xfrm>
        </p:grpSpPr>
        <p:grpSp>
          <p:nvGrpSpPr>
            <p:cNvPr id="14" name="组合 13"/>
            <p:cNvGrpSpPr/>
            <p:nvPr/>
          </p:nvGrpSpPr>
          <p:grpSpPr>
            <a:xfrm>
              <a:off x="819154" y="142875"/>
              <a:ext cx="5734906" cy="814388"/>
              <a:chOff x="819154" y="142875"/>
              <a:chExt cx="5734906" cy="814388"/>
            </a:xfrm>
          </p:grpSpPr>
          <p:sp>
            <p:nvSpPr>
              <p:cNvPr id="16" name="文本框 15"/>
              <p:cNvSpPr txBox="1"/>
              <p:nvPr/>
            </p:nvSpPr>
            <p:spPr>
              <a:xfrm>
                <a:off x="1040170" y="203520"/>
                <a:ext cx="5513890" cy="630942"/>
              </a:xfrm>
              <a:prstGeom prst="rect">
                <a:avLst/>
              </a:prstGeom>
              <a:noFill/>
            </p:spPr>
            <p:txBody>
              <a:bodyPr wrap="square" rtlCol="0">
                <a:spAutoFit/>
              </a:bodyPr>
              <a:lstStyle/>
              <a:p>
                <a:r>
                  <a:rPr lang="en-US" altLang="zh-CN" sz="3500" b="1" dirty="0" err="1">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BootStrapping</a:t>
                </a:r>
                <a:r>
                  <a:rPr lang="en-US" altLang="zh-CN" sz="3500" b="1" dirty="0">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(100 times)</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196890" y="629736"/>
              <a:ext cx="5357170" cy="446276"/>
            </a:xfrm>
            <a:prstGeom prst="rect">
              <a:avLst/>
            </a:prstGeom>
            <a:noFill/>
          </p:spPr>
          <p:txBody>
            <a:bodyPr wrap="square" rtlCol="0">
              <a:spAutoFit/>
            </a:bodyPr>
            <a:lstStyle/>
            <a:p>
              <a:endParaRPr lang="zh-CN" altLang="en-US" sz="2300" dirty="0">
                <a:solidFill>
                  <a:schemeClr val="bg2">
                    <a:lumMod val="50000"/>
                  </a:schemeClr>
                </a:solidFill>
              </a:endParaRPr>
            </a:p>
          </p:txBody>
        </p:sp>
      </p:gr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直角三角形 302"/>
          <p:cNvSpPr/>
          <p:nvPr/>
        </p:nvSpPr>
        <p:spPr>
          <a:xfrm rot="5400000">
            <a:off x="4629817"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8313697" y="1448225"/>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文本框 304"/>
          <p:cNvSpPr txBox="1"/>
          <p:nvPr/>
        </p:nvSpPr>
        <p:spPr>
          <a:xfrm>
            <a:off x="966444"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306" name="文本框 305"/>
          <p:cNvSpPr txBox="1"/>
          <p:nvPr/>
        </p:nvSpPr>
        <p:spPr>
          <a:xfrm>
            <a:off x="464239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307" name="文本框 306"/>
          <p:cNvSpPr txBox="1"/>
          <p:nvPr/>
        </p:nvSpPr>
        <p:spPr>
          <a:xfrm>
            <a:off x="832627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1187" name="文本框 1186"/>
          <p:cNvSpPr txBox="1"/>
          <p:nvPr/>
        </p:nvSpPr>
        <p:spPr>
          <a:xfrm>
            <a:off x="973326" y="5129479"/>
            <a:ext cx="2870527" cy="646331"/>
          </a:xfrm>
          <a:prstGeom prst="rect">
            <a:avLst/>
          </a:prstGeom>
          <a:noFill/>
        </p:spPr>
        <p:txBody>
          <a:bodyPr wrap="square" rtlCol="0">
            <a:spAutoFit/>
          </a:bodyPr>
          <a:lstStyle/>
          <a:p>
            <a:r>
              <a:rPr lang="en-US" altLang="zh-CN" dirty="0">
                <a:solidFill>
                  <a:schemeClr val="bg1"/>
                </a:solidFill>
              </a:rPr>
              <a:t>Add your text here and write down your opinion here</a:t>
            </a:r>
            <a:endParaRPr lang="zh-CN" altLang="en-US" dirty="0">
              <a:solidFill>
                <a:schemeClr val="bg1"/>
              </a:solidFill>
            </a:endParaRPr>
          </a:p>
        </p:txBody>
      </p:sp>
      <p:sp>
        <p:nvSpPr>
          <p:cNvPr id="309" name="文本框 308"/>
          <p:cNvSpPr txBox="1"/>
          <p:nvPr/>
        </p:nvSpPr>
        <p:spPr>
          <a:xfrm>
            <a:off x="4642393" y="5129479"/>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sp>
        <p:nvSpPr>
          <p:cNvPr id="310" name="文本框 309"/>
          <p:cNvSpPr txBox="1"/>
          <p:nvPr/>
        </p:nvSpPr>
        <p:spPr>
          <a:xfrm>
            <a:off x="8326273" y="5129478"/>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pic>
        <p:nvPicPr>
          <p:cNvPr id="27" name="图片 48">
            <a:extLst>
              <a:ext uri="{FF2B5EF4-FFF2-40B4-BE49-F238E27FC236}">
                <a16:creationId xmlns:a16="http://schemas.microsoft.com/office/drawing/2014/main" id="{B743B05A-A054-4EAE-BCA7-3BF480200050}"/>
              </a:ext>
            </a:extLst>
          </p:cNvPr>
          <p:cNvPicPr>
            <a:picLocks noChangeAspect="1"/>
          </p:cNvPicPr>
          <p:nvPr/>
        </p:nvPicPr>
        <p:blipFill>
          <a:blip r:embed="rId2">
            <a:extLst>
              <a:ext uri="{28A0092B-C50C-407E-A947-70E740481C1C}">
                <a14:useLocalDpi xmlns:a14="http://schemas.microsoft.com/office/drawing/2010/main" val="0"/>
              </a:ext>
            </a:extLst>
          </a:blip>
          <a:srcRect l="43102"/>
          <a:stretch>
            <a:fillRect/>
          </a:stretch>
        </p:blipFill>
        <p:spPr>
          <a:xfrm>
            <a:off x="5948711" y="0"/>
            <a:ext cx="6243289" cy="6858000"/>
          </a:xfrm>
          <a:custGeom>
            <a:avLst/>
            <a:gdLst>
              <a:gd name="connsiteX0" fmla="*/ 515974 w 6243289"/>
              <a:gd name="connsiteY0" fmla="*/ 0 h 6858000"/>
              <a:gd name="connsiteX1" fmla="*/ 6243289 w 6243289"/>
              <a:gd name="connsiteY1" fmla="*/ 0 h 6858000"/>
              <a:gd name="connsiteX2" fmla="*/ 6243289 w 6243289"/>
              <a:gd name="connsiteY2" fmla="*/ 6858000 h 6858000"/>
              <a:gd name="connsiteX3" fmla="*/ 521521 w 6243289"/>
              <a:gd name="connsiteY3" fmla="*/ 6858000 h 6858000"/>
              <a:gd name="connsiteX4" fmla="*/ 521521 w 6243289"/>
              <a:gd name="connsiteY4" fmla="*/ 3911599 h 6858000"/>
              <a:gd name="connsiteX5" fmla="*/ 520376 w 6243289"/>
              <a:gd name="connsiteY5" fmla="*/ 3911599 h 6858000"/>
              <a:gd name="connsiteX6" fmla="*/ 0 w 6243289"/>
              <a:gd name="connsiteY6" fmla="*/ 3429001 h 6858000"/>
              <a:gd name="connsiteX7" fmla="*/ 0 w 6243289"/>
              <a:gd name="connsiteY7" fmla="*/ 3428998 h 6858000"/>
              <a:gd name="connsiteX8" fmla="*/ 520378 w 6243289"/>
              <a:gd name="connsiteY8" fmla="*/ 2946398 h 6858000"/>
              <a:gd name="connsiteX9" fmla="*/ 515974 w 6243289"/>
              <a:gd name="connsiteY9" fmla="*/ 294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3289" h="6858000">
                <a:moveTo>
                  <a:pt x="515974" y="0"/>
                </a:moveTo>
                <a:lnTo>
                  <a:pt x="6243289" y="0"/>
                </a:lnTo>
                <a:lnTo>
                  <a:pt x="6243289" y="6858000"/>
                </a:lnTo>
                <a:lnTo>
                  <a:pt x="521521" y="6858000"/>
                </a:lnTo>
                <a:lnTo>
                  <a:pt x="521521" y="3911599"/>
                </a:lnTo>
                <a:lnTo>
                  <a:pt x="520376" y="3911599"/>
                </a:lnTo>
                <a:lnTo>
                  <a:pt x="0" y="3429001"/>
                </a:lnTo>
                <a:lnTo>
                  <a:pt x="0" y="3428998"/>
                </a:lnTo>
                <a:lnTo>
                  <a:pt x="520378" y="2946398"/>
                </a:lnTo>
                <a:lnTo>
                  <a:pt x="515974" y="2946398"/>
                </a:lnTo>
                <a:close/>
              </a:path>
            </a:pathLst>
          </a:custGeom>
          <a:noFill/>
          <a:ln>
            <a:noFill/>
          </a:ln>
        </p:spPr>
      </p:pic>
      <p:pic>
        <p:nvPicPr>
          <p:cNvPr id="3" name="Picture 2">
            <a:extLst>
              <a:ext uri="{FF2B5EF4-FFF2-40B4-BE49-F238E27FC236}">
                <a16:creationId xmlns:a16="http://schemas.microsoft.com/office/drawing/2014/main" id="{7D646566-DADF-48F9-9E29-7E635921C12D}"/>
              </a:ext>
            </a:extLst>
          </p:cNvPr>
          <p:cNvPicPr>
            <a:picLocks noChangeAspect="1"/>
          </p:cNvPicPr>
          <p:nvPr/>
        </p:nvPicPr>
        <p:blipFill>
          <a:blip r:embed="rId3"/>
          <a:stretch>
            <a:fillRect/>
          </a:stretch>
        </p:blipFill>
        <p:spPr>
          <a:xfrm>
            <a:off x="450888" y="1388579"/>
            <a:ext cx="4191505" cy="1074584"/>
          </a:xfrm>
          <a:prstGeom prst="rect">
            <a:avLst/>
          </a:prstGeom>
        </p:spPr>
      </p:pic>
      <p:sp>
        <p:nvSpPr>
          <p:cNvPr id="4" name="TextBox 3">
            <a:extLst>
              <a:ext uri="{FF2B5EF4-FFF2-40B4-BE49-F238E27FC236}">
                <a16:creationId xmlns:a16="http://schemas.microsoft.com/office/drawing/2014/main" id="{403F8D9A-EEE0-495B-9A58-FF09BADD0504}"/>
              </a:ext>
            </a:extLst>
          </p:cNvPr>
          <p:cNvSpPr txBox="1"/>
          <p:nvPr/>
        </p:nvSpPr>
        <p:spPr>
          <a:xfrm>
            <a:off x="450888" y="966095"/>
            <a:ext cx="5046935" cy="523220"/>
          </a:xfrm>
          <a:prstGeom prst="rect">
            <a:avLst/>
          </a:prstGeom>
          <a:noFill/>
        </p:spPr>
        <p:txBody>
          <a:bodyPr wrap="square" rtlCol="0">
            <a:spAutoFit/>
          </a:bodyPr>
          <a:lstStyle/>
          <a:p>
            <a:r>
              <a:rPr lang="en-US" sz="1400" dirty="0"/>
              <a:t>Select 40 random stocks,  </a:t>
            </a:r>
          </a:p>
          <a:p>
            <a:r>
              <a:rPr lang="en-US" sz="1400" dirty="0"/>
              <a:t>result (matrix of string, size = 100, do 100 times)</a:t>
            </a:r>
          </a:p>
        </p:txBody>
      </p:sp>
      <p:sp>
        <p:nvSpPr>
          <p:cNvPr id="7" name="TextBox 6">
            <a:extLst>
              <a:ext uri="{FF2B5EF4-FFF2-40B4-BE49-F238E27FC236}">
                <a16:creationId xmlns:a16="http://schemas.microsoft.com/office/drawing/2014/main" id="{A5660756-AE5C-47C6-BA7C-7D6B9139DAC9}"/>
              </a:ext>
            </a:extLst>
          </p:cNvPr>
          <p:cNvSpPr txBox="1"/>
          <p:nvPr/>
        </p:nvSpPr>
        <p:spPr>
          <a:xfrm>
            <a:off x="450888" y="2303130"/>
            <a:ext cx="4385272" cy="523220"/>
          </a:xfrm>
          <a:prstGeom prst="rect">
            <a:avLst/>
          </a:prstGeom>
          <a:noFill/>
        </p:spPr>
        <p:txBody>
          <a:bodyPr wrap="square" rtlCol="0">
            <a:spAutoFit/>
          </a:bodyPr>
          <a:lstStyle/>
          <a:p>
            <a:r>
              <a:rPr lang="en-US" sz="1400" dirty="0"/>
              <a:t>calculate AAR, CAAR, </a:t>
            </a:r>
          </a:p>
          <a:p>
            <a:r>
              <a:rPr lang="en-US" sz="1400" dirty="0" err="1"/>
              <a:t>aar</a:t>
            </a:r>
            <a:r>
              <a:rPr lang="en-US" sz="1400" dirty="0"/>
              <a:t>, </a:t>
            </a:r>
            <a:r>
              <a:rPr lang="en-US" sz="1400" dirty="0" err="1"/>
              <a:t>caar</a:t>
            </a:r>
            <a:r>
              <a:rPr lang="en-US" sz="1400" dirty="0"/>
              <a:t>(matrix of double, 100(times) X 60(</a:t>
            </a:r>
            <a:r>
              <a:rPr lang="en-US" sz="1400" dirty="0" err="1"/>
              <a:t>pricedata</a:t>
            </a:r>
            <a:r>
              <a:rPr lang="en-US" sz="1400" dirty="0"/>
              <a:t>) )</a:t>
            </a:r>
          </a:p>
        </p:txBody>
      </p:sp>
      <p:pic>
        <p:nvPicPr>
          <p:cNvPr id="2" name="Picture 1">
            <a:extLst>
              <a:ext uri="{FF2B5EF4-FFF2-40B4-BE49-F238E27FC236}">
                <a16:creationId xmlns:a16="http://schemas.microsoft.com/office/drawing/2014/main" id="{9F0D15D6-3DC3-46F9-9845-54FBD9AB1989}"/>
              </a:ext>
            </a:extLst>
          </p:cNvPr>
          <p:cNvPicPr>
            <a:picLocks noChangeAspect="1"/>
          </p:cNvPicPr>
          <p:nvPr/>
        </p:nvPicPr>
        <p:blipFill>
          <a:blip r:embed="rId4"/>
          <a:stretch>
            <a:fillRect/>
          </a:stretch>
        </p:blipFill>
        <p:spPr>
          <a:xfrm>
            <a:off x="504158" y="2775730"/>
            <a:ext cx="3924532" cy="4049725"/>
          </a:xfrm>
          <a:prstGeom prst="rect">
            <a:avLst/>
          </a:prstGeom>
        </p:spPr>
      </p:pic>
      <p:sp>
        <p:nvSpPr>
          <p:cNvPr id="6" name="TextBox 5">
            <a:extLst>
              <a:ext uri="{FF2B5EF4-FFF2-40B4-BE49-F238E27FC236}">
                <a16:creationId xmlns:a16="http://schemas.microsoft.com/office/drawing/2014/main" id="{3A6022E6-8D4D-4D27-9B85-7978A56060AB}"/>
              </a:ext>
            </a:extLst>
          </p:cNvPr>
          <p:cNvSpPr txBox="1"/>
          <p:nvPr/>
        </p:nvSpPr>
        <p:spPr>
          <a:xfrm>
            <a:off x="1872372" y="4679781"/>
            <a:ext cx="4366973" cy="307777"/>
          </a:xfrm>
          <a:prstGeom prst="rect">
            <a:avLst/>
          </a:prstGeom>
          <a:noFill/>
        </p:spPr>
        <p:txBody>
          <a:bodyPr wrap="square" rtlCol="0">
            <a:spAutoFit/>
          </a:bodyPr>
          <a:lstStyle/>
          <a:p>
            <a:r>
              <a:rPr lang="en-US" sz="1400" dirty="0"/>
              <a:t>overload </a:t>
            </a:r>
            <a:r>
              <a:rPr lang="en-US" sz="1400" dirty="0" err="1"/>
              <a:t>setdata</a:t>
            </a:r>
            <a:r>
              <a:rPr lang="en-US" sz="1400" dirty="0"/>
              <a:t> function, only two parameters here</a:t>
            </a:r>
          </a:p>
        </p:txBody>
      </p:sp>
    </p:spTree>
    <p:extLst>
      <p:ext uri="{BB962C8B-B14F-4D97-AF65-F5344CB8AC3E}">
        <p14:creationId xmlns:p14="http://schemas.microsoft.com/office/powerpoint/2010/main" val="359095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0" name="组合 1189"/>
          <p:cNvGrpSpPr/>
          <p:nvPr/>
        </p:nvGrpSpPr>
        <p:grpSpPr>
          <a:xfrm>
            <a:off x="8121740" y="602219"/>
            <a:ext cx="5084620" cy="7422945"/>
            <a:chOff x="8151721" y="291298"/>
            <a:chExt cx="5084620" cy="7422945"/>
          </a:xfrm>
        </p:grpSpPr>
        <p:sp>
          <p:nvSpPr>
            <p:cNvPr id="1189" name="矩形 1188"/>
            <p:cNvSpPr/>
            <p:nvPr/>
          </p:nvSpPr>
          <p:spPr>
            <a:xfrm rot="2678193">
              <a:off x="9296158" y="4145726"/>
              <a:ext cx="3940183" cy="3268984"/>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8" name="矩形 1187"/>
            <p:cNvSpPr/>
            <p:nvPr/>
          </p:nvSpPr>
          <p:spPr>
            <a:xfrm rot="2735885">
              <a:off x="8151721" y="6380118"/>
              <a:ext cx="1334125" cy="133412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2575587">
              <a:off x="10909034" y="485869"/>
              <a:ext cx="714427" cy="714427"/>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17"/>
          <p:cNvSpPr/>
          <p:nvPr/>
        </p:nvSpPr>
        <p:spPr>
          <a:xfrm>
            <a:off x="73152"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6" name="直角三角形 1185"/>
          <p:cNvSpPr/>
          <p:nvPr/>
        </p:nvSpPr>
        <p:spPr>
          <a:xfrm rot="5400000">
            <a:off x="930234"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直角三角形 302"/>
          <p:cNvSpPr/>
          <p:nvPr/>
        </p:nvSpPr>
        <p:spPr>
          <a:xfrm rot="5400000">
            <a:off x="4629817" y="1448224"/>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直角三角形 303"/>
          <p:cNvSpPr/>
          <p:nvPr/>
        </p:nvSpPr>
        <p:spPr>
          <a:xfrm rot="5400000">
            <a:off x="8313697" y="1448225"/>
            <a:ext cx="684721" cy="749508"/>
          </a:xfrm>
          <a:prstGeom prst="rtTriangl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文本框 305"/>
          <p:cNvSpPr txBox="1"/>
          <p:nvPr/>
        </p:nvSpPr>
        <p:spPr>
          <a:xfrm>
            <a:off x="464239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307" name="文本框 306"/>
          <p:cNvSpPr txBox="1"/>
          <p:nvPr/>
        </p:nvSpPr>
        <p:spPr>
          <a:xfrm>
            <a:off x="8326273" y="4651229"/>
            <a:ext cx="1911667" cy="523220"/>
          </a:xfrm>
          <a:prstGeom prst="rect">
            <a:avLst/>
          </a:prstGeom>
          <a:noFill/>
        </p:spPr>
        <p:txBody>
          <a:bodyPr wrap="square" rtlCol="0">
            <a:spAutoFit/>
          </a:bodyPr>
          <a:lstStyle/>
          <a:p>
            <a:r>
              <a:rPr lang="en-US" altLang="zh-CN" sz="2800" b="1" dirty="0">
                <a:solidFill>
                  <a:schemeClr val="bg1"/>
                </a:solidFill>
              </a:rPr>
              <a:t>YOUR TITLE</a:t>
            </a:r>
            <a:endParaRPr lang="zh-CN" altLang="en-US" sz="2800" b="1" dirty="0">
              <a:solidFill>
                <a:schemeClr val="bg1"/>
              </a:solidFill>
            </a:endParaRPr>
          </a:p>
        </p:txBody>
      </p:sp>
      <p:sp>
        <p:nvSpPr>
          <p:cNvPr id="1187" name="文本框 1186"/>
          <p:cNvSpPr txBox="1"/>
          <p:nvPr/>
        </p:nvSpPr>
        <p:spPr>
          <a:xfrm>
            <a:off x="973326" y="5129479"/>
            <a:ext cx="2870527" cy="646331"/>
          </a:xfrm>
          <a:prstGeom prst="rect">
            <a:avLst/>
          </a:prstGeom>
          <a:noFill/>
        </p:spPr>
        <p:txBody>
          <a:bodyPr wrap="square" rtlCol="0">
            <a:spAutoFit/>
          </a:bodyPr>
          <a:lstStyle/>
          <a:p>
            <a:r>
              <a:rPr lang="en-US" altLang="zh-CN" dirty="0">
                <a:solidFill>
                  <a:schemeClr val="bg1"/>
                </a:solidFill>
              </a:rPr>
              <a:t>Add your text here and write down your opinion here</a:t>
            </a:r>
            <a:endParaRPr lang="zh-CN" altLang="en-US" dirty="0">
              <a:solidFill>
                <a:schemeClr val="bg1"/>
              </a:solidFill>
            </a:endParaRPr>
          </a:p>
        </p:txBody>
      </p:sp>
      <p:sp>
        <p:nvSpPr>
          <p:cNvPr id="309" name="文本框 308"/>
          <p:cNvSpPr txBox="1"/>
          <p:nvPr/>
        </p:nvSpPr>
        <p:spPr>
          <a:xfrm>
            <a:off x="4642393" y="5129479"/>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sp>
        <p:nvSpPr>
          <p:cNvPr id="310" name="文本框 309"/>
          <p:cNvSpPr txBox="1"/>
          <p:nvPr/>
        </p:nvSpPr>
        <p:spPr>
          <a:xfrm>
            <a:off x="8326273" y="5129478"/>
            <a:ext cx="2870527" cy="646331"/>
          </a:xfrm>
          <a:prstGeom prst="rect">
            <a:avLst/>
          </a:prstGeom>
          <a:noFill/>
        </p:spPr>
        <p:txBody>
          <a:bodyPr wrap="square" rtlCol="0">
            <a:spAutoFit/>
          </a:bodyPr>
          <a:lstStyle/>
          <a:p>
            <a:r>
              <a:rPr lang="en-US" altLang="zh-CN">
                <a:solidFill>
                  <a:schemeClr val="bg1"/>
                </a:solidFill>
              </a:rPr>
              <a:t>Add your text here and write down your opinion here</a:t>
            </a:r>
            <a:endParaRPr lang="zh-CN" altLang="en-US">
              <a:solidFill>
                <a:schemeClr val="bg1"/>
              </a:solidFill>
            </a:endParaRPr>
          </a:p>
        </p:txBody>
      </p:sp>
      <p:pic>
        <p:nvPicPr>
          <p:cNvPr id="27" name="图片 48">
            <a:extLst>
              <a:ext uri="{FF2B5EF4-FFF2-40B4-BE49-F238E27FC236}">
                <a16:creationId xmlns:a16="http://schemas.microsoft.com/office/drawing/2014/main" id="{B743B05A-A054-4EAE-BCA7-3BF480200050}"/>
              </a:ext>
            </a:extLst>
          </p:cNvPr>
          <p:cNvPicPr>
            <a:picLocks noChangeAspect="1"/>
          </p:cNvPicPr>
          <p:nvPr/>
        </p:nvPicPr>
        <p:blipFill>
          <a:blip r:embed="rId2">
            <a:extLst>
              <a:ext uri="{28A0092B-C50C-407E-A947-70E740481C1C}">
                <a14:useLocalDpi xmlns:a14="http://schemas.microsoft.com/office/drawing/2010/main" val="0"/>
              </a:ext>
            </a:extLst>
          </a:blip>
          <a:srcRect l="43102"/>
          <a:stretch>
            <a:fillRect/>
          </a:stretch>
        </p:blipFill>
        <p:spPr>
          <a:xfrm>
            <a:off x="5948711" y="0"/>
            <a:ext cx="6243289" cy="6858000"/>
          </a:xfrm>
          <a:custGeom>
            <a:avLst/>
            <a:gdLst>
              <a:gd name="connsiteX0" fmla="*/ 515974 w 6243289"/>
              <a:gd name="connsiteY0" fmla="*/ 0 h 6858000"/>
              <a:gd name="connsiteX1" fmla="*/ 6243289 w 6243289"/>
              <a:gd name="connsiteY1" fmla="*/ 0 h 6858000"/>
              <a:gd name="connsiteX2" fmla="*/ 6243289 w 6243289"/>
              <a:gd name="connsiteY2" fmla="*/ 6858000 h 6858000"/>
              <a:gd name="connsiteX3" fmla="*/ 521521 w 6243289"/>
              <a:gd name="connsiteY3" fmla="*/ 6858000 h 6858000"/>
              <a:gd name="connsiteX4" fmla="*/ 521521 w 6243289"/>
              <a:gd name="connsiteY4" fmla="*/ 3911599 h 6858000"/>
              <a:gd name="connsiteX5" fmla="*/ 520376 w 6243289"/>
              <a:gd name="connsiteY5" fmla="*/ 3911599 h 6858000"/>
              <a:gd name="connsiteX6" fmla="*/ 0 w 6243289"/>
              <a:gd name="connsiteY6" fmla="*/ 3429001 h 6858000"/>
              <a:gd name="connsiteX7" fmla="*/ 0 w 6243289"/>
              <a:gd name="connsiteY7" fmla="*/ 3428998 h 6858000"/>
              <a:gd name="connsiteX8" fmla="*/ 520378 w 6243289"/>
              <a:gd name="connsiteY8" fmla="*/ 2946398 h 6858000"/>
              <a:gd name="connsiteX9" fmla="*/ 515974 w 6243289"/>
              <a:gd name="connsiteY9" fmla="*/ 294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3289" h="6858000">
                <a:moveTo>
                  <a:pt x="515974" y="0"/>
                </a:moveTo>
                <a:lnTo>
                  <a:pt x="6243289" y="0"/>
                </a:lnTo>
                <a:lnTo>
                  <a:pt x="6243289" y="6858000"/>
                </a:lnTo>
                <a:lnTo>
                  <a:pt x="521521" y="6858000"/>
                </a:lnTo>
                <a:lnTo>
                  <a:pt x="521521" y="3911599"/>
                </a:lnTo>
                <a:lnTo>
                  <a:pt x="520376" y="3911599"/>
                </a:lnTo>
                <a:lnTo>
                  <a:pt x="0" y="3429001"/>
                </a:lnTo>
                <a:lnTo>
                  <a:pt x="0" y="3428998"/>
                </a:lnTo>
                <a:lnTo>
                  <a:pt x="520378" y="2946398"/>
                </a:lnTo>
                <a:lnTo>
                  <a:pt x="515974" y="2946398"/>
                </a:lnTo>
                <a:close/>
              </a:path>
            </a:pathLst>
          </a:custGeom>
          <a:noFill/>
          <a:ln>
            <a:noFill/>
          </a:ln>
        </p:spPr>
      </p:pic>
      <p:sp>
        <p:nvSpPr>
          <p:cNvPr id="2" name="TextBox 1">
            <a:extLst>
              <a:ext uri="{FF2B5EF4-FFF2-40B4-BE49-F238E27FC236}">
                <a16:creationId xmlns:a16="http://schemas.microsoft.com/office/drawing/2014/main" id="{2DAC7246-40B6-4616-A3BF-1FA9064D1596}"/>
              </a:ext>
            </a:extLst>
          </p:cNvPr>
          <p:cNvSpPr txBox="1"/>
          <p:nvPr/>
        </p:nvSpPr>
        <p:spPr>
          <a:xfrm>
            <a:off x="514313" y="1453646"/>
            <a:ext cx="4937526" cy="369332"/>
          </a:xfrm>
          <a:prstGeom prst="rect">
            <a:avLst/>
          </a:prstGeom>
          <a:noFill/>
        </p:spPr>
        <p:txBody>
          <a:bodyPr wrap="square" rtlCol="0">
            <a:spAutoFit/>
          </a:bodyPr>
          <a:lstStyle/>
          <a:p>
            <a:r>
              <a:rPr lang="en-US" dirty="0"/>
              <a:t>return </a:t>
            </a:r>
            <a:r>
              <a:rPr lang="en-US" dirty="0" err="1"/>
              <a:t>ResultMatrix</a:t>
            </a:r>
            <a:r>
              <a:rPr lang="en-US" dirty="0"/>
              <a:t>;</a:t>
            </a:r>
          </a:p>
        </p:txBody>
      </p:sp>
      <p:graphicFrame>
        <p:nvGraphicFramePr>
          <p:cNvPr id="8" name="Table 7">
            <a:extLst>
              <a:ext uri="{FF2B5EF4-FFF2-40B4-BE49-F238E27FC236}">
                <a16:creationId xmlns:a16="http://schemas.microsoft.com/office/drawing/2014/main" id="{7996E3E6-E340-4F8D-AC0F-F8CDDB0D44A1}"/>
              </a:ext>
            </a:extLst>
          </p:cNvPr>
          <p:cNvGraphicFramePr>
            <a:graphicFrameLocks noGrp="1"/>
          </p:cNvGraphicFramePr>
          <p:nvPr>
            <p:extLst/>
          </p:nvPr>
        </p:nvGraphicFramePr>
        <p:xfrm>
          <a:off x="524518" y="2360803"/>
          <a:ext cx="5073708" cy="1752600"/>
        </p:xfrm>
        <a:graphic>
          <a:graphicData uri="http://schemas.openxmlformats.org/drawingml/2006/table">
            <a:tbl>
              <a:tblPr firstRow="1" bandRow="1">
                <a:tableStyleId>{5C22544A-7EE6-4342-B048-85BDC9FD1C3A}</a:tableStyleId>
              </a:tblPr>
              <a:tblGrid>
                <a:gridCol w="1691236">
                  <a:extLst>
                    <a:ext uri="{9D8B030D-6E8A-4147-A177-3AD203B41FA5}">
                      <a16:colId xmlns:a16="http://schemas.microsoft.com/office/drawing/2014/main" val="871885527"/>
                    </a:ext>
                  </a:extLst>
                </a:gridCol>
                <a:gridCol w="1691236">
                  <a:extLst>
                    <a:ext uri="{9D8B030D-6E8A-4147-A177-3AD203B41FA5}">
                      <a16:colId xmlns:a16="http://schemas.microsoft.com/office/drawing/2014/main" val="3955009167"/>
                    </a:ext>
                  </a:extLst>
                </a:gridCol>
                <a:gridCol w="1691236">
                  <a:extLst>
                    <a:ext uri="{9D8B030D-6E8A-4147-A177-3AD203B41FA5}">
                      <a16:colId xmlns:a16="http://schemas.microsoft.com/office/drawing/2014/main" val="1528480326"/>
                    </a:ext>
                  </a:extLst>
                </a:gridCol>
              </a:tblGrid>
              <a:tr h="370840">
                <a:tc>
                  <a:txBody>
                    <a:bodyPr/>
                    <a:lstStyle/>
                    <a:p>
                      <a:endParaRPr lang="en-US" dirty="0"/>
                    </a:p>
                  </a:txBody>
                  <a:tcPr/>
                </a:tc>
                <a:tc>
                  <a:txBody>
                    <a:bodyPr/>
                    <a:lstStyle/>
                    <a:p>
                      <a:r>
                        <a:rPr lang="en-US" dirty="0"/>
                        <a:t>AAR</a:t>
                      </a:r>
                    </a:p>
                  </a:txBody>
                  <a:tcPr/>
                </a:tc>
                <a:tc>
                  <a:txBody>
                    <a:bodyPr/>
                    <a:lstStyle/>
                    <a:p>
                      <a:r>
                        <a:rPr lang="en-US" dirty="0"/>
                        <a:t>CAAR</a:t>
                      </a:r>
                    </a:p>
                  </a:txBody>
                  <a:tcPr/>
                </a:tc>
                <a:extLst>
                  <a:ext uri="{0D108BD9-81ED-4DB2-BD59-A6C34878D82A}">
                    <a16:rowId xmlns:a16="http://schemas.microsoft.com/office/drawing/2014/main" val="3695688546"/>
                  </a:ext>
                </a:extLst>
              </a:tr>
              <a:tr h="370840">
                <a:tc>
                  <a:txBody>
                    <a:bodyPr/>
                    <a:lstStyle/>
                    <a:p>
                      <a:r>
                        <a:rPr lang="en-US" dirty="0"/>
                        <a:t>Group beat</a:t>
                      </a:r>
                    </a:p>
                  </a:txBody>
                  <a:tcPr/>
                </a:tc>
                <a:tc>
                  <a:txBody>
                    <a:bodyPr/>
                    <a:lstStyle/>
                    <a:p>
                      <a:r>
                        <a:rPr lang="en-US" dirty="0"/>
                        <a:t>Vector&lt;double&gt; size =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Vector&lt;double&gt;</a:t>
                      </a:r>
                    </a:p>
                  </a:txBody>
                  <a:tcPr/>
                </a:tc>
                <a:extLst>
                  <a:ext uri="{0D108BD9-81ED-4DB2-BD59-A6C34878D82A}">
                    <a16:rowId xmlns:a16="http://schemas.microsoft.com/office/drawing/2014/main" val="3431747620"/>
                  </a:ext>
                </a:extLst>
              </a:tr>
              <a:tr h="370840">
                <a:tc>
                  <a:txBody>
                    <a:bodyPr/>
                    <a:lstStyle/>
                    <a:p>
                      <a:r>
                        <a:rPr lang="en-US" dirty="0"/>
                        <a:t>Group meet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Vector&lt;double&gt;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Vector&lt;double&gt;</a:t>
                      </a:r>
                    </a:p>
                  </a:txBody>
                  <a:tcPr/>
                </a:tc>
                <a:extLst>
                  <a:ext uri="{0D108BD9-81ED-4DB2-BD59-A6C34878D82A}">
                    <a16:rowId xmlns:a16="http://schemas.microsoft.com/office/drawing/2014/main" val="4269890890"/>
                  </a:ext>
                </a:extLst>
              </a:tr>
              <a:tr h="370840">
                <a:tc>
                  <a:txBody>
                    <a:bodyPr/>
                    <a:lstStyle/>
                    <a:p>
                      <a:r>
                        <a:rPr lang="en-US" dirty="0"/>
                        <a:t>Group miss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Vector&lt;double&gt;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Vector&lt;double&gt;</a:t>
                      </a:r>
                    </a:p>
                  </a:txBody>
                  <a:tcPr/>
                </a:tc>
                <a:extLst>
                  <a:ext uri="{0D108BD9-81ED-4DB2-BD59-A6C34878D82A}">
                    <a16:rowId xmlns:a16="http://schemas.microsoft.com/office/drawing/2014/main" val="123660677"/>
                  </a:ext>
                </a:extLst>
              </a:tr>
            </a:tbl>
          </a:graphicData>
        </a:graphic>
      </p:graphicFrame>
      <p:sp>
        <p:nvSpPr>
          <p:cNvPr id="23" name="文本框 15">
            <a:extLst>
              <a:ext uri="{FF2B5EF4-FFF2-40B4-BE49-F238E27FC236}">
                <a16:creationId xmlns:a16="http://schemas.microsoft.com/office/drawing/2014/main" id="{7DE8DFB9-CC2F-45FE-AFF6-586FFE3EABC4}"/>
              </a:ext>
            </a:extLst>
          </p:cNvPr>
          <p:cNvSpPr txBox="1"/>
          <p:nvPr/>
        </p:nvSpPr>
        <p:spPr>
          <a:xfrm>
            <a:off x="294168" y="203520"/>
            <a:ext cx="5513890" cy="630942"/>
          </a:xfrm>
          <a:prstGeom prst="rect">
            <a:avLst/>
          </a:prstGeom>
          <a:noFill/>
        </p:spPr>
        <p:txBody>
          <a:bodyPr wrap="square" rtlCol="0">
            <a:spAutoFit/>
          </a:bodyPr>
          <a:lstStyle/>
          <a:p>
            <a:r>
              <a:rPr lang="en-US" altLang="zh-CN" sz="3500" b="1" dirty="0" err="1">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BootStrapping</a:t>
            </a:r>
            <a:r>
              <a:rPr lang="en-US" altLang="zh-CN" sz="3500" b="1" dirty="0">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(100 times)</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Tree>
    <p:extLst>
      <p:ext uri="{BB962C8B-B14F-4D97-AF65-F5344CB8AC3E}">
        <p14:creationId xmlns:p14="http://schemas.microsoft.com/office/powerpoint/2010/main" val="28446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3152" y="57147"/>
            <a:ext cx="5075782" cy="1016768"/>
            <a:chOff x="819154" y="57147"/>
            <a:chExt cx="5075782" cy="1016768"/>
          </a:xfrm>
        </p:grpSpPr>
        <p:grpSp>
          <p:nvGrpSpPr>
            <p:cNvPr id="14" name="组合 13"/>
            <p:cNvGrpSpPr/>
            <p:nvPr/>
          </p:nvGrpSpPr>
          <p:grpSpPr>
            <a:xfrm>
              <a:off x="819154" y="57147"/>
              <a:ext cx="5064478" cy="900116"/>
              <a:chOff x="819154" y="57147"/>
              <a:chExt cx="5064478" cy="900116"/>
            </a:xfrm>
          </p:grpSpPr>
          <p:sp>
            <p:nvSpPr>
              <p:cNvPr id="16" name="文本框 1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cs typeface="Segoe UI Black" panose="020B0A02040204020203" pitchFamily="34" charset="0"/>
                  </a:rPr>
                  <a:t>Excel Chart</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2987" y="612250"/>
              <a:ext cx="4851949" cy="461665"/>
            </a:xfrm>
            <a:prstGeom prst="rect">
              <a:avLst/>
            </a:prstGeom>
            <a:noFill/>
          </p:spPr>
          <p:txBody>
            <a:bodyPr wrap="square" rtlCol="0">
              <a:spAutoFit/>
            </a:bodyPr>
            <a:lstStyle/>
            <a:p>
              <a:endParaRPr lang="zh-CN" altLang="en-US" sz="2300" dirty="0">
                <a:solidFill>
                  <a:schemeClr val="bg2">
                    <a:lumMod val="50000"/>
                  </a:schemeClr>
                </a:solidFill>
              </a:endParaRPr>
            </a:p>
          </p:txBody>
        </p:sp>
      </p:grpSp>
      <p:pic>
        <p:nvPicPr>
          <p:cNvPr id="43" name="图片 42"/>
          <p:cNvPicPr>
            <a:picLocks noChangeAspect="1"/>
          </p:cNvPicPr>
          <p:nvPr/>
        </p:nvPicPr>
        <p:blipFill>
          <a:blip r:embed="rId2">
            <a:extLst>
              <a:ext uri="{28A0092B-C50C-407E-A947-70E740481C1C}">
                <a14:useLocalDpi xmlns:a14="http://schemas.microsoft.com/office/drawing/2010/main" val="0"/>
              </a:ext>
            </a:extLst>
          </a:blip>
          <a:srcRect l="30166" t="22083" r="56876" b="67617"/>
          <a:stretch>
            <a:fillRect/>
          </a:stretch>
        </p:blipFill>
        <p:spPr>
          <a:xfrm>
            <a:off x="8510162" y="1"/>
            <a:ext cx="1413135" cy="706385"/>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rcRect l="40398" t="22083" r="36072" b="33091"/>
          <a:stretch>
            <a:fillRect/>
          </a:stretch>
        </p:blipFill>
        <p:spPr>
          <a:xfrm>
            <a:off x="9625991" y="1"/>
            <a:ext cx="2566009" cy="3074138"/>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41" name="图片 40"/>
          <p:cNvPicPr>
            <a:picLocks noChangeAspect="1"/>
          </p:cNvPicPr>
          <p:nvPr/>
        </p:nvPicPr>
        <p:blipFill>
          <a:blip r:embed="rId2">
            <a:extLst>
              <a:ext uri="{28A0092B-C50C-407E-A947-70E740481C1C}">
                <a14:useLocalDpi xmlns:a14="http://schemas.microsoft.com/office/drawing/2010/main" val="0"/>
              </a:ext>
            </a:extLst>
          </a:blip>
          <a:srcRect l="22860" t="23467" r="64545" b="56491"/>
          <a:stretch>
            <a:fillRect/>
          </a:stretch>
        </p:blipFill>
        <p:spPr>
          <a:xfrm>
            <a:off x="7713382" y="94929"/>
            <a:ext cx="1373558" cy="1374427"/>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rcRect l="30126" t="30312" r="51245" b="40065"/>
          <a:stretch>
            <a:fillRect/>
          </a:stretch>
        </p:blipFill>
        <p:spPr>
          <a:xfrm>
            <a:off x="8505785" y="564358"/>
            <a:ext cx="2031501" cy="2031501"/>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19079" t="34136" r="75228" b="56812"/>
          <a:stretch>
            <a:fillRect/>
          </a:stretch>
        </p:blipFill>
        <p:spPr>
          <a:xfrm>
            <a:off x="7301090" y="826594"/>
            <a:ext cx="620777" cy="620777"/>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2" name="矩形 11"/>
          <p:cNvSpPr/>
          <p:nvPr/>
        </p:nvSpPr>
        <p:spPr>
          <a:xfrm rot="2685974">
            <a:off x="10162932" y="1890075"/>
            <a:ext cx="914400" cy="914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685974">
            <a:off x="9697098" y="2535852"/>
            <a:ext cx="329028" cy="3290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657183">
            <a:off x="7769042" y="1341553"/>
            <a:ext cx="481522" cy="4066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685974">
            <a:off x="6916953" y="1005038"/>
            <a:ext cx="255702" cy="2557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2685974">
            <a:off x="6895176" y="553851"/>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685974">
            <a:off x="11579725" y="2723217"/>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31766">
            <a:off x="8007166" y="1846767"/>
            <a:ext cx="793281" cy="804442"/>
          </a:xfrm>
          <a:prstGeom prst="rect">
            <a:avLst/>
          </a:prstGeom>
          <a:solidFill>
            <a:srgbClr val="478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685974">
            <a:off x="7592016" y="2388025"/>
            <a:ext cx="329028" cy="3290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685974">
            <a:off x="7302536" y="2490560"/>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2680233">
            <a:off x="6610072" y="3566134"/>
            <a:ext cx="5393410" cy="4749253"/>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9054358" y="2609816"/>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000750" y="2639978"/>
            <a:ext cx="3054987" cy="306843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008522" y="5716257"/>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7713382" y="3378239"/>
            <a:ext cx="2704628" cy="1077218"/>
          </a:xfrm>
          <a:prstGeom prst="rect">
            <a:avLst/>
          </a:prstGeom>
          <a:noFill/>
        </p:spPr>
        <p:txBody>
          <a:bodyPr wrap="square" rtlCol="0">
            <a:spAutoFit/>
          </a:bodyPr>
          <a:lstStyle/>
          <a:p>
            <a:pPr algn="ctr"/>
            <a:r>
              <a:rPr lang="en-US" altLang="zh-CN" sz="3200" b="1" dirty="0">
                <a:solidFill>
                  <a:schemeClr val="bg1"/>
                </a:solidFill>
              </a:rPr>
              <a:t>Graphical Output</a:t>
            </a:r>
            <a:endParaRPr lang="zh-CN" altLang="en-US" sz="3200" b="1" dirty="0">
              <a:solidFill>
                <a:schemeClr val="bg1"/>
              </a:solidFill>
            </a:endParaRPr>
          </a:p>
        </p:txBody>
      </p:sp>
      <p:sp>
        <p:nvSpPr>
          <p:cNvPr id="76" name="文本框 75"/>
          <p:cNvSpPr txBox="1"/>
          <p:nvPr/>
        </p:nvSpPr>
        <p:spPr>
          <a:xfrm>
            <a:off x="7430424" y="4499576"/>
            <a:ext cx="3542376" cy="2554545"/>
          </a:xfrm>
          <a:prstGeom prst="rect">
            <a:avLst/>
          </a:prstGeom>
          <a:noFill/>
        </p:spPr>
        <p:txBody>
          <a:bodyPr wrap="square" rtlCol="0">
            <a:spAutoFit/>
          </a:bodyPr>
          <a:lstStyle/>
          <a:p>
            <a:r>
              <a:rPr lang="en-US" altLang="zh-CN" sz="2000" dirty="0">
                <a:solidFill>
                  <a:schemeClr val="bg1"/>
                </a:solidFill>
              </a:rPr>
              <a:t>Plotting matrix </a:t>
            </a:r>
            <a:r>
              <a:rPr lang="en-US" altLang="zh-CN" sz="2000" dirty="0" err="1">
                <a:solidFill>
                  <a:schemeClr val="bg1"/>
                </a:solidFill>
              </a:rPr>
              <a:t>ofCAAR</a:t>
            </a:r>
            <a:r>
              <a:rPr lang="en-US" altLang="zh-CN" sz="2000" dirty="0">
                <a:solidFill>
                  <a:schemeClr val="bg1"/>
                </a:solidFill>
              </a:rPr>
              <a:t> for 3 groups using </a:t>
            </a:r>
            <a:r>
              <a:rPr lang="en-US" altLang="zh-CN" sz="2000" dirty="0" err="1">
                <a:solidFill>
                  <a:schemeClr val="bg1"/>
                </a:solidFill>
              </a:rPr>
              <a:t>ExcelDriver</a:t>
            </a:r>
            <a:r>
              <a:rPr lang="en-US" altLang="zh-CN" sz="2000" dirty="0">
                <a:solidFill>
                  <a:schemeClr val="bg1"/>
                </a:solidFill>
              </a:rPr>
              <a:t>.</a:t>
            </a:r>
          </a:p>
          <a:p>
            <a:endParaRPr lang="zh-CN" altLang="en-US" sz="2000" dirty="0">
              <a:solidFill>
                <a:schemeClr val="bg1"/>
              </a:solidFill>
            </a:endParaRPr>
          </a:p>
          <a:p>
            <a:r>
              <a:rPr lang="en-US" altLang="zh-CN" sz="2000" dirty="0">
                <a:solidFill>
                  <a:schemeClr val="bg1"/>
                </a:solidFill>
              </a:rPr>
              <a:t>Group beat and Group miss have significant abnormal returns after announcement date.</a:t>
            </a:r>
          </a:p>
          <a:p>
            <a:endParaRPr lang="zh-CN" altLang="en-US" sz="2000" dirty="0">
              <a:solidFill>
                <a:schemeClr val="bg1"/>
              </a:solidFill>
            </a:endParaRPr>
          </a:p>
        </p:txBody>
      </p:sp>
      <p:sp>
        <p:nvSpPr>
          <p:cNvPr id="3" name="矩形: 圆角 2">
            <a:extLst>
              <a:ext uri="{FF2B5EF4-FFF2-40B4-BE49-F238E27FC236}">
                <a16:creationId xmlns:a16="http://schemas.microsoft.com/office/drawing/2014/main" id="{907DE8CB-72B1-4ADB-B09E-6C7D1DBEF9E8}"/>
              </a:ext>
            </a:extLst>
          </p:cNvPr>
          <p:cNvSpPr/>
          <p:nvPr/>
        </p:nvSpPr>
        <p:spPr>
          <a:xfrm>
            <a:off x="169662" y="819823"/>
            <a:ext cx="5979497" cy="4792800"/>
          </a:xfrm>
          <a:prstGeom prst="roundRect">
            <a:avLst/>
          </a:prstGeom>
          <a:solidFill>
            <a:schemeClr val="tx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fontAlgn="ctr">
              <a:buAutoNum type="arabicPeriod"/>
            </a:pPr>
            <a:r>
              <a:rPr lang="x-none" altLang="zh-CN" sz="2400" dirty="0"/>
              <a:t>Function plot</a:t>
            </a:r>
            <a:endParaRPr lang="en-US" altLang="zh-CN" sz="2400" dirty="0"/>
          </a:p>
          <a:p>
            <a:pPr lvl="1" fontAlgn="ctr"/>
            <a:r>
              <a:rPr lang="en-US" altLang="zh-CN" sz="2400" dirty="0" err="1"/>
              <a:t>PrintInExcel</a:t>
            </a:r>
            <a:r>
              <a:rPr lang="en-US" altLang="zh-CN" sz="2400" dirty="0"/>
              <a:t>(</a:t>
            </a:r>
            <a:r>
              <a:rPr lang="x-none" altLang="zh-CN" sz="2400" dirty="0"/>
              <a:t>xa</a:t>
            </a:r>
            <a:r>
              <a:rPr lang="en-US" altLang="zh-CN" sz="2400" dirty="0"/>
              <a:t>r</a:t>
            </a:r>
            <a:r>
              <a:rPr lang="x-none" altLang="zh-CN" sz="2400" dirty="0"/>
              <a:t>r, list of ya</a:t>
            </a:r>
            <a:r>
              <a:rPr lang="en-US" altLang="zh-CN" sz="2400" dirty="0"/>
              <a:t>r</a:t>
            </a:r>
            <a:r>
              <a:rPr lang="x-none" altLang="zh-CN" sz="2400" dirty="0"/>
              <a:t>r, text</a:t>
            </a:r>
            <a:r>
              <a:rPr lang="en-US" altLang="zh-CN" sz="2400" dirty="0"/>
              <a:t>)</a:t>
            </a:r>
            <a:endParaRPr lang="x-none" altLang="zh-CN" sz="2400" dirty="0"/>
          </a:p>
          <a:p>
            <a:pPr fontAlgn="ctr"/>
            <a:r>
              <a:rPr lang="en-US" altLang="zh-CN" sz="2400" dirty="0"/>
              <a:t>2. </a:t>
            </a:r>
            <a:r>
              <a:rPr lang="x-none" altLang="zh-CN" sz="2400" dirty="0"/>
              <a:t>To be plotted, </a:t>
            </a:r>
            <a:r>
              <a:rPr lang="en-US" altLang="zh-CN" sz="2400" dirty="0" err="1"/>
              <a:t>xar</a:t>
            </a:r>
            <a:r>
              <a:rPr lang="x-none" altLang="zh-CN" sz="2400" dirty="0"/>
              <a:t>r, ya</a:t>
            </a:r>
            <a:r>
              <a:rPr lang="en-US" altLang="zh-CN" sz="2400" dirty="0"/>
              <a:t>r</a:t>
            </a:r>
            <a:r>
              <a:rPr lang="x-none" altLang="zh-CN" sz="2400" dirty="0"/>
              <a:t>r are Daniel duffy vectors</a:t>
            </a:r>
          </a:p>
          <a:p>
            <a:pPr lvl="1" fontAlgn="ctr"/>
            <a:r>
              <a:rPr lang="x-none" altLang="zh-CN" sz="2400" dirty="0"/>
              <a:t>Element &amp; index type &lt;double, long&gt;</a:t>
            </a:r>
          </a:p>
          <a:p>
            <a:pPr lvl="1" fontAlgn="ctr"/>
            <a:r>
              <a:rPr lang="en-US" altLang="zh-CN" sz="2400" dirty="0"/>
              <a:t>1) </a:t>
            </a:r>
            <a:r>
              <a:rPr lang="en-US" altLang="zh-CN" sz="2400" dirty="0" err="1"/>
              <a:t>xarr</a:t>
            </a:r>
            <a:r>
              <a:rPr lang="en-US" altLang="zh-CN" sz="2400" dirty="0"/>
              <a:t>[</a:t>
            </a:r>
            <a:r>
              <a:rPr lang="en-US" altLang="zh-CN" sz="2400" dirty="0" err="1"/>
              <a:t>xarr.MinIndex</a:t>
            </a:r>
            <a:r>
              <a:rPr lang="en-US" altLang="zh-CN" sz="2400" dirty="0"/>
              <a:t>()] = -29.0</a:t>
            </a:r>
            <a:r>
              <a:rPr lang="x-none" altLang="zh-CN" sz="2400" dirty="0"/>
              <a:t>; for loop -29~30</a:t>
            </a:r>
            <a:endParaRPr lang="zh-CN" altLang="zh-CN" sz="2400" dirty="0"/>
          </a:p>
          <a:p>
            <a:pPr lvl="1" fontAlgn="ctr"/>
            <a:r>
              <a:rPr lang="en-US" altLang="zh-CN" sz="2400" dirty="0"/>
              <a:t>2) </a:t>
            </a:r>
            <a:r>
              <a:rPr lang="en-US" altLang="zh-CN" sz="2400" dirty="0" err="1"/>
              <a:t>yarr</a:t>
            </a:r>
            <a:endParaRPr lang="en-US" altLang="zh-CN" sz="2400" dirty="0"/>
          </a:p>
          <a:p>
            <a:pPr lvl="1" fontAlgn="ctr"/>
            <a:r>
              <a:rPr lang="en-US" altLang="zh-CN" sz="2400" dirty="0"/>
              <a:t>	</a:t>
            </a:r>
            <a:r>
              <a:rPr lang="x-none" altLang="zh-CN" sz="2400" dirty="0"/>
              <a:t>Convert Class: </a:t>
            </a:r>
          </a:p>
          <a:p>
            <a:pPr lvl="2" fontAlgn="ctr"/>
            <a:r>
              <a:rPr lang="en-US" altLang="zh-CN" sz="2400" dirty="0"/>
              <a:t>	</a:t>
            </a:r>
            <a:r>
              <a:rPr lang="x-none" altLang="zh-CN" sz="2400" dirty="0"/>
              <a:t>Initialize:daniel duffy</a:t>
            </a:r>
          </a:p>
          <a:p>
            <a:pPr lvl="2" fontAlgn="ctr"/>
            <a:r>
              <a:rPr lang="en-US" altLang="zh-CN" sz="2400" dirty="0"/>
              <a:t>	</a:t>
            </a:r>
            <a:r>
              <a:rPr lang="x-none" altLang="zh-CN" sz="2400" dirty="0"/>
              <a:t>Member function get_yarr()</a:t>
            </a:r>
          </a:p>
          <a:p>
            <a:pPr lvl="2" fontAlgn="ctr"/>
            <a:r>
              <a:rPr lang="x-none" altLang="zh-CN" sz="2400" dirty="0"/>
              <a:t>3 object.get_ya</a:t>
            </a:r>
            <a:r>
              <a:rPr lang="en-US" altLang="zh-CN" sz="2400" dirty="0"/>
              <a:t>r</a:t>
            </a:r>
            <a:r>
              <a:rPr lang="x-none" altLang="zh-CN" sz="2400" dirty="0"/>
              <a:t>r - &gt; 3 yarr </a:t>
            </a:r>
          </a:p>
          <a:p>
            <a:pPr algn="ctr"/>
            <a:endParaRPr lang="zh-CN" altLang="en-US" dirty="0"/>
          </a:p>
        </p:txBody>
      </p:sp>
    </p:spTree>
    <p:extLst>
      <p:ext uri="{BB962C8B-B14F-4D97-AF65-F5344CB8AC3E}">
        <p14:creationId xmlns:p14="http://schemas.microsoft.com/office/powerpoint/2010/main" val="169360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3152" y="57147"/>
            <a:ext cx="5075782" cy="1016768"/>
            <a:chOff x="819154" y="57147"/>
            <a:chExt cx="5075782" cy="1016768"/>
          </a:xfrm>
        </p:grpSpPr>
        <p:grpSp>
          <p:nvGrpSpPr>
            <p:cNvPr id="14" name="组合 13"/>
            <p:cNvGrpSpPr/>
            <p:nvPr/>
          </p:nvGrpSpPr>
          <p:grpSpPr>
            <a:xfrm>
              <a:off x="819154" y="57147"/>
              <a:ext cx="5064478" cy="900116"/>
              <a:chOff x="819154" y="57147"/>
              <a:chExt cx="5064478" cy="900116"/>
            </a:xfrm>
          </p:grpSpPr>
          <p:sp>
            <p:nvSpPr>
              <p:cNvPr id="16" name="文本框 1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cs typeface="Segoe UI Black" panose="020B0A02040204020203" pitchFamily="34" charset="0"/>
                  </a:rPr>
                  <a:t>Excel Chart</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2987" y="612250"/>
              <a:ext cx="4851949" cy="461665"/>
            </a:xfrm>
            <a:prstGeom prst="rect">
              <a:avLst/>
            </a:prstGeom>
            <a:noFill/>
          </p:spPr>
          <p:txBody>
            <a:bodyPr wrap="square" rtlCol="0">
              <a:spAutoFit/>
            </a:bodyPr>
            <a:lstStyle/>
            <a:p>
              <a:endParaRPr lang="zh-CN" altLang="en-US" sz="2300" dirty="0">
                <a:solidFill>
                  <a:schemeClr val="bg2">
                    <a:lumMod val="50000"/>
                  </a:schemeClr>
                </a:solidFill>
              </a:endParaRPr>
            </a:p>
          </p:txBody>
        </p:sp>
      </p:grpSp>
      <p:pic>
        <p:nvPicPr>
          <p:cNvPr id="43" name="图片 42"/>
          <p:cNvPicPr>
            <a:picLocks noChangeAspect="1"/>
          </p:cNvPicPr>
          <p:nvPr/>
        </p:nvPicPr>
        <p:blipFill>
          <a:blip r:embed="rId2">
            <a:extLst>
              <a:ext uri="{28A0092B-C50C-407E-A947-70E740481C1C}">
                <a14:useLocalDpi xmlns:a14="http://schemas.microsoft.com/office/drawing/2010/main" val="0"/>
              </a:ext>
            </a:extLst>
          </a:blip>
          <a:srcRect l="30166" t="22083" r="56876" b="67617"/>
          <a:stretch>
            <a:fillRect/>
          </a:stretch>
        </p:blipFill>
        <p:spPr>
          <a:xfrm>
            <a:off x="8510162" y="1"/>
            <a:ext cx="1413135" cy="706385"/>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42" name="图片 41"/>
          <p:cNvPicPr>
            <a:picLocks noChangeAspect="1"/>
          </p:cNvPicPr>
          <p:nvPr/>
        </p:nvPicPr>
        <p:blipFill>
          <a:blip r:embed="rId2">
            <a:extLst>
              <a:ext uri="{28A0092B-C50C-407E-A947-70E740481C1C}">
                <a14:useLocalDpi xmlns:a14="http://schemas.microsoft.com/office/drawing/2010/main" val="0"/>
              </a:ext>
            </a:extLst>
          </a:blip>
          <a:srcRect l="40398" t="22083" r="36072" b="33091"/>
          <a:stretch>
            <a:fillRect/>
          </a:stretch>
        </p:blipFill>
        <p:spPr>
          <a:xfrm>
            <a:off x="9625991" y="1"/>
            <a:ext cx="2566009" cy="3074138"/>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41" name="图片 40"/>
          <p:cNvPicPr>
            <a:picLocks noChangeAspect="1"/>
          </p:cNvPicPr>
          <p:nvPr/>
        </p:nvPicPr>
        <p:blipFill>
          <a:blip r:embed="rId2">
            <a:extLst>
              <a:ext uri="{28A0092B-C50C-407E-A947-70E740481C1C}">
                <a14:useLocalDpi xmlns:a14="http://schemas.microsoft.com/office/drawing/2010/main" val="0"/>
              </a:ext>
            </a:extLst>
          </a:blip>
          <a:srcRect l="22860" t="23467" r="64545" b="56491"/>
          <a:stretch>
            <a:fillRect/>
          </a:stretch>
        </p:blipFill>
        <p:spPr>
          <a:xfrm>
            <a:off x="7713382" y="94929"/>
            <a:ext cx="1373558" cy="1374427"/>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rcRect l="30126" t="30312" r="51245" b="40065"/>
          <a:stretch>
            <a:fillRect/>
          </a:stretch>
        </p:blipFill>
        <p:spPr>
          <a:xfrm>
            <a:off x="8505785" y="564358"/>
            <a:ext cx="2031501" cy="2031501"/>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rcRect l="19079" t="34136" r="75228" b="56812"/>
          <a:stretch>
            <a:fillRect/>
          </a:stretch>
        </p:blipFill>
        <p:spPr>
          <a:xfrm>
            <a:off x="7301090" y="826594"/>
            <a:ext cx="620777" cy="620777"/>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2" name="矩形 11"/>
          <p:cNvSpPr/>
          <p:nvPr/>
        </p:nvSpPr>
        <p:spPr>
          <a:xfrm rot="2685974">
            <a:off x="10162932" y="1890075"/>
            <a:ext cx="914400" cy="914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685974">
            <a:off x="9697098" y="2535852"/>
            <a:ext cx="329028" cy="3290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657183">
            <a:off x="7769042" y="1341553"/>
            <a:ext cx="481522" cy="4066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685974">
            <a:off x="6916953" y="1005038"/>
            <a:ext cx="255702" cy="2557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2685974">
            <a:off x="6895176" y="553851"/>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685974">
            <a:off x="11579725" y="2723217"/>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31766">
            <a:off x="8007166" y="1846767"/>
            <a:ext cx="793281" cy="804442"/>
          </a:xfrm>
          <a:prstGeom prst="rect">
            <a:avLst/>
          </a:prstGeom>
          <a:solidFill>
            <a:srgbClr val="478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685974">
            <a:off x="7592016" y="2388025"/>
            <a:ext cx="329028" cy="32902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685974">
            <a:off x="7302536" y="2490560"/>
            <a:ext cx="123956" cy="123956"/>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2680233">
            <a:off x="6610072" y="3566134"/>
            <a:ext cx="5393410" cy="4749253"/>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p:cNvCxnSpPr/>
          <p:nvPr/>
        </p:nvCxnSpPr>
        <p:spPr>
          <a:xfrm>
            <a:off x="9054358" y="2609816"/>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000750" y="2639978"/>
            <a:ext cx="3054987" cy="306843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008522" y="5716257"/>
            <a:ext cx="3137642" cy="306232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7713382" y="3378239"/>
            <a:ext cx="2704628" cy="1077218"/>
          </a:xfrm>
          <a:prstGeom prst="rect">
            <a:avLst/>
          </a:prstGeom>
          <a:noFill/>
        </p:spPr>
        <p:txBody>
          <a:bodyPr wrap="square" rtlCol="0">
            <a:spAutoFit/>
          </a:bodyPr>
          <a:lstStyle/>
          <a:p>
            <a:pPr algn="ctr"/>
            <a:r>
              <a:rPr lang="en-US" altLang="zh-CN" sz="3200" b="1" dirty="0">
                <a:solidFill>
                  <a:schemeClr val="bg1"/>
                </a:solidFill>
              </a:rPr>
              <a:t>Graphical Output</a:t>
            </a:r>
            <a:endParaRPr lang="zh-CN" altLang="en-US" sz="3200" b="1" dirty="0">
              <a:solidFill>
                <a:schemeClr val="bg1"/>
              </a:solidFill>
            </a:endParaRPr>
          </a:p>
        </p:txBody>
      </p:sp>
      <p:sp>
        <p:nvSpPr>
          <p:cNvPr id="76" name="文本框 75"/>
          <p:cNvSpPr txBox="1"/>
          <p:nvPr/>
        </p:nvSpPr>
        <p:spPr>
          <a:xfrm>
            <a:off x="7430424" y="4499576"/>
            <a:ext cx="3542376" cy="2554545"/>
          </a:xfrm>
          <a:prstGeom prst="rect">
            <a:avLst/>
          </a:prstGeom>
          <a:noFill/>
        </p:spPr>
        <p:txBody>
          <a:bodyPr wrap="square" rtlCol="0">
            <a:spAutoFit/>
          </a:bodyPr>
          <a:lstStyle/>
          <a:p>
            <a:r>
              <a:rPr lang="en-US" altLang="zh-CN" sz="2000" dirty="0">
                <a:solidFill>
                  <a:schemeClr val="bg1"/>
                </a:solidFill>
              </a:rPr>
              <a:t>Plotting matrix </a:t>
            </a:r>
            <a:r>
              <a:rPr lang="en-US" altLang="zh-CN" sz="2000" dirty="0" err="1">
                <a:solidFill>
                  <a:schemeClr val="bg1"/>
                </a:solidFill>
              </a:rPr>
              <a:t>ofCAAR</a:t>
            </a:r>
            <a:r>
              <a:rPr lang="en-US" altLang="zh-CN" sz="2000" dirty="0">
                <a:solidFill>
                  <a:schemeClr val="bg1"/>
                </a:solidFill>
              </a:rPr>
              <a:t> for 3 groups using </a:t>
            </a:r>
            <a:r>
              <a:rPr lang="en-US" altLang="zh-CN" sz="2000" dirty="0" err="1">
                <a:solidFill>
                  <a:schemeClr val="bg1"/>
                </a:solidFill>
              </a:rPr>
              <a:t>ExcelDriver</a:t>
            </a:r>
            <a:r>
              <a:rPr lang="en-US" altLang="zh-CN" sz="2000" dirty="0">
                <a:solidFill>
                  <a:schemeClr val="bg1"/>
                </a:solidFill>
              </a:rPr>
              <a:t>.</a:t>
            </a:r>
          </a:p>
          <a:p>
            <a:endParaRPr lang="zh-CN" altLang="en-US" sz="2000" dirty="0">
              <a:solidFill>
                <a:schemeClr val="bg1"/>
              </a:solidFill>
            </a:endParaRPr>
          </a:p>
          <a:p>
            <a:r>
              <a:rPr lang="en-US" altLang="zh-CN" sz="2000" dirty="0">
                <a:solidFill>
                  <a:schemeClr val="bg1"/>
                </a:solidFill>
              </a:rPr>
              <a:t>Group beat and Group miss have significant abnormal returns after announcement date.</a:t>
            </a:r>
          </a:p>
          <a:p>
            <a:endParaRPr lang="zh-CN" altLang="en-US" sz="2000" dirty="0">
              <a:solidFill>
                <a:schemeClr val="bg1"/>
              </a:solidFill>
            </a:endParaRPr>
          </a:p>
        </p:txBody>
      </p:sp>
      <p:graphicFrame>
        <p:nvGraphicFramePr>
          <p:cNvPr id="28" name="Chart 1">
            <a:extLst>
              <a:ext uri="{FF2B5EF4-FFF2-40B4-BE49-F238E27FC236}">
                <a16:creationId xmlns:a16="http://schemas.microsoft.com/office/drawing/2014/main" id="{13DDE3AF-52B4-4C38-A276-EE9181C2971C}"/>
              </a:ext>
            </a:extLst>
          </p:cNvPr>
          <p:cNvGraphicFramePr>
            <a:graphicFrameLocks noGrp="1"/>
          </p:cNvGraphicFramePr>
          <p:nvPr>
            <p:extLst/>
          </p:nvPr>
        </p:nvGraphicFramePr>
        <p:xfrm>
          <a:off x="0" y="-1"/>
          <a:ext cx="7513821" cy="68516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6168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00086" y="6089650"/>
            <a:ext cx="3886905" cy="115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121740" y="602219"/>
            <a:ext cx="5084620" cy="7422945"/>
            <a:chOff x="8151721" y="291298"/>
            <a:chExt cx="5084620" cy="7422945"/>
          </a:xfrm>
        </p:grpSpPr>
        <p:sp>
          <p:nvSpPr>
            <p:cNvPr id="35" name="矩形 34"/>
            <p:cNvSpPr/>
            <p:nvPr/>
          </p:nvSpPr>
          <p:spPr>
            <a:xfrm rot="2678193">
              <a:off x="9296158" y="4145726"/>
              <a:ext cx="3940183" cy="3268984"/>
            </a:xfrm>
            <a:prstGeom prst="rect">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35885">
              <a:off x="8151721" y="6380118"/>
              <a:ext cx="1334125" cy="133412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2575587">
              <a:off x="10909034" y="485869"/>
              <a:ext cx="714427" cy="714427"/>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rot="2575587">
              <a:off x="10274728" y="291298"/>
              <a:ext cx="178029" cy="178029"/>
            </a:xfrm>
            <a:prstGeom prst="rect">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743234" y="3810162"/>
            <a:ext cx="4531479" cy="5106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latin typeface="Segoe UI Emoji" panose="020B0502040204020203" pitchFamily="34" charset="0"/>
                <a:ea typeface="Segoe UI Emoji" panose="020B0502040204020203" pitchFamily="34" charset="0"/>
              </a:rPr>
              <a:t>Group miss</a:t>
            </a:r>
            <a:endParaRPr lang="zh-CN" altLang="en-US" sz="2800" dirty="0">
              <a:latin typeface="Segoe UI Emoji" panose="020B0502040204020203" pitchFamily="34" charset="0"/>
            </a:endParaRPr>
          </a:p>
        </p:txBody>
      </p:sp>
      <p:grpSp>
        <p:nvGrpSpPr>
          <p:cNvPr id="14" name="组合 13"/>
          <p:cNvGrpSpPr/>
          <p:nvPr/>
        </p:nvGrpSpPr>
        <p:grpSpPr>
          <a:xfrm>
            <a:off x="73152" y="57147"/>
            <a:ext cx="5064478" cy="900116"/>
            <a:chOff x="819154" y="57147"/>
            <a:chExt cx="5064478" cy="900116"/>
          </a:xfrm>
        </p:grpSpPr>
        <p:sp>
          <p:nvSpPr>
            <p:cNvPr id="16" name="文本框 1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cs typeface="Segoe UI Black" panose="020B0A02040204020203" pitchFamily="34" charset="0"/>
                </a:rPr>
                <a:t>Results &amp; Conclusion</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p:cNvPicPr>
            <a:picLocks noChangeAspect="1"/>
          </p:cNvPicPr>
          <p:nvPr/>
        </p:nvPicPr>
        <p:blipFill>
          <a:blip r:embed="rId2">
            <a:extLst>
              <a:ext uri="{28A0092B-C50C-407E-A947-70E740481C1C}">
                <a14:useLocalDpi xmlns:a14="http://schemas.microsoft.com/office/drawing/2010/main" val="0"/>
              </a:ext>
            </a:extLst>
          </a:blip>
          <a:srcRect l="14728" t="19185" r="51542" b="28220"/>
          <a:stretch>
            <a:fillRect/>
          </a:stretch>
        </p:blipFill>
        <p:spPr>
          <a:xfrm>
            <a:off x="4586990" y="1093716"/>
            <a:ext cx="3411276" cy="4739056"/>
          </a:xfrm>
          <a:custGeom>
            <a:avLst/>
            <a:gdLst>
              <a:gd name="connsiteX0" fmla="*/ 0 w 3701143"/>
              <a:gd name="connsiteY0" fmla="*/ 0 h 3606942"/>
              <a:gd name="connsiteX1" fmla="*/ 3701143 w 3701143"/>
              <a:gd name="connsiteY1" fmla="*/ 0 h 3606942"/>
              <a:gd name="connsiteX2" fmla="*/ 3701143 w 3701143"/>
              <a:gd name="connsiteY2" fmla="*/ 3606942 h 3606942"/>
              <a:gd name="connsiteX3" fmla="*/ 0 w 3701143"/>
              <a:gd name="connsiteY3" fmla="*/ 3606942 h 3606942"/>
            </a:gdLst>
            <a:ahLst/>
            <a:cxnLst>
              <a:cxn ang="0">
                <a:pos x="connsiteX0" y="connsiteY0"/>
              </a:cxn>
              <a:cxn ang="0">
                <a:pos x="connsiteX1" y="connsiteY1"/>
              </a:cxn>
              <a:cxn ang="0">
                <a:pos x="connsiteX2" y="connsiteY2"/>
              </a:cxn>
              <a:cxn ang="0">
                <a:pos x="connsiteX3" y="connsiteY3"/>
              </a:cxn>
            </a:cxnLst>
            <a:rect l="l" t="t" r="r" b="b"/>
            <a:pathLst>
              <a:path w="3701143" h="3606942">
                <a:moveTo>
                  <a:pt x="0" y="0"/>
                </a:moveTo>
                <a:lnTo>
                  <a:pt x="3701143" y="0"/>
                </a:lnTo>
                <a:lnTo>
                  <a:pt x="3701143" y="3606942"/>
                </a:lnTo>
                <a:lnTo>
                  <a:pt x="0" y="3606942"/>
                </a:lnTo>
                <a:close/>
              </a:path>
            </a:pathLst>
          </a:cu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rcRect l="33135" t="18562" r="33135" b="28843"/>
          <a:stretch>
            <a:fillRect/>
          </a:stretch>
        </p:blipFill>
        <p:spPr>
          <a:xfrm>
            <a:off x="8189708" y="1093716"/>
            <a:ext cx="2435721" cy="2540141"/>
          </a:xfrm>
          <a:custGeom>
            <a:avLst/>
            <a:gdLst>
              <a:gd name="connsiteX0" fmla="*/ 0 w 3701143"/>
              <a:gd name="connsiteY0" fmla="*/ 0 h 3606942"/>
              <a:gd name="connsiteX1" fmla="*/ 3701143 w 3701143"/>
              <a:gd name="connsiteY1" fmla="*/ 0 h 3606942"/>
              <a:gd name="connsiteX2" fmla="*/ 3701143 w 3701143"/>
              <a:gd name="connsiteY2" fmla="*/ 3606942 h 3606942"/>
              <a:gd name="connsiteX3" fmla="*/ 0 w 3701143"/>
              <a:gd name="connsiteY3" fmla="*/ 3606942 h 3606942"/>
            </a:gdLst>
            <a:ahLst/>
            <a:cxnLst>
              <a:cxn ang="0">
                <a:pos x="connsiteX0" y="connsiteY0"/>
              </a:cxn>
              <a:cxn ang="0">
                <a:pos x="connsiteX1" y="connsiteY1"/>
              </a:cxn>
              <a:cxn ang="0">
                <a:pos x="connsiteX2" y="connsiteY2"/>
              </a:cxn>
              <a:cxn ang="0">
                <a:pos x="connsiteX3" y="connsiteY3"/>
              </a:cxn>
            </a:cxnLst>
            <a:rect l="l" t="t" r="r" b="b"/>
            <a:pathLst>
              <a:path w="3701143" h="3606942">
                <a:moveTo>
                  <a:pt x="0" y="0"/>
                </a:moveTo>
                <a:lnTo>
                  <a:pt x="3701143" y="0"/>
                </a:lnTo>
                <a:lnTo>
                  <a:pt x="3701143" y="3606942"/>
                </a:lnTo>
                <a:lnTo>
                  <a:pt x="0" y="3606942"/>
                </a:lnTo>
                <a:close/>
              </a:path>
            </a:pathLst>
          </a:cu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rcRect l="31362" t="29443" r="28162" b="17962"/>
          <a:stretch>
            <a:fillRect/>
          </a:stretch>
        </p:blipFill>
        <p:spPr>
          <a:xfrm>
            <a:off x="8189708" y="3851731"/>
            <a:ext cx="3232797" cy="1981041"/>
          </a:xfrm>
          <a:custGeom>
            <a:avLst/>
            <a:gdLst>
              <a:gd name="connsiteX0" fmla="*/ 0 w 3701143"/>
              <a:gd name="connsiteY0" fmla="*/ 0 h 3606942"/>
              <a:gd name="connsiteX1" fmla="*/ 3701143 w 3701143"/>
              <a:gd name="connsiteY1" fmla="*/ 0 h 3606942"/>
              <a:gd name="connsiteX2" fmla="*/ 3701143 w 3701143"/>
              <a:gd name="connsiteY2" fmla="*/ 3606942 h 3606942"/>
              <a:gd name="connsiteX3" fmla="*/ 0 w 3701143"/>
              <a:gd name="connsiteY3" fmla="*/ 3606942 h 3606942"/>
            </a:gdLst>
            <a:ahLst/>
            <a:cxnLst>
              <a:cxn ang="0">
                <a:pos x="connsiteX0" y="connsiteY0"/>
              </a:cxn>
              <a:cxn ang="0">
                <a:pos x="connsiteX1" y="connsiteY1"/>
              </a:cxn>
              <a:cxn ang="0">
                <a:pos x="connsiteX2" y="connsiteY2"/>
              </a:cxn>
              <a:cxn ang="0">
                <a:pos x="connsiteX3" y="connsiteY3"/>
              </a:cxn>
            </a:cxnLst>
            <a:rect l="l" t="t" r="r" b="b"/>
            <a:pathLst>
              <a:path w="3701143" h="3606942">
                <a:moveTo>
                  <a:pt x="0" y="0"/>
                </a:moveTo>
                <a:lnTo>
                  <a:pt x="3701143" y="0"/>
                </a:lnTo>
                <a:lnTo>
                  <a:pt x="3701143" y="3606942"/>
                </a:lnTo>
                <a:lnTo>
                  <a:pt x="0" y="3606942"/>
                </a:lnTo>
                <a:close/>
              </a:path>
            </a:pathLst>
          </a:custGeom>
        </p:spPr>
      </p:pic>
      <p:sp>
        <p:nvSpPr>
          <p:cNvPr id="2" name="矩形 1"/>
          <p:cNvSpPr/>
          <p:nvPr/>
        </p:nvSpPr>
        <p:spPr>
          <a:xfrm>
            <a:off x="700087" y="1093717"/>
            <a:ext cx="4681382" cy="5353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bg1"/>
                </a:solidFill>
                <a:latin typeface="Segoe UI Emoji" panose="020B0502040204020203" pitchFamily="34" charset="0"/>
                <a:ea typeface="Segoe UI Emoji" panose="020B0502040204020203" pitchFamily="34" charset="0"/>
              </a:rPr>
              <a:t>Group beat</a:t>
            </a:r>
            <a:endParaRPr lang="zh-CN" altLang="en-US" sz="2800" b="1" dirty="0">
              <a:solidFill>
                <a:schemeClr val="bg1"/>
              </a:solidFill>
              <a:latin typeface="Segoe UI Emoji" panose="020B0502040204020203" pitchFamily="34" charset="0"/>
            </a:endParaRPr>
          </a:p>
        </p:txBody>
      </p:sp>
      <p:sp>
        <p:nvSpPr>
          <p:cNvPr id="39" name="文本框 38"/>
          <p:cNvSpPr txBox="1"/>
          <p:nvPr/>
        </p:nvSpPr>
        <p:spPr>
          <a:xfrm>
            <a:off x="700086" y="1537874"/>
            <a:ext cx="3886904" cy="5047536"/>
          </a:xfrm>
          <a:prstGeom prst="rect">
            <a:avLst/>
          </a:prstGeom>
          <a:noFill/>
        </p:spPr>
        <p:txBody>
          <a:bodyPr wrap="square" rtlCol="0">
            <a:spAutoFit/>
          </a:bodyPr>
          <a:lstStyle/>
          <a:p>
            <a:r>
              <a:rPr lang="en-US" altLang="zh-CN" sz="2400" dirty="0"/>
              <a:t>Announcement of beating expected EPS has significant positive impact on stock return for the </a:t>
            </a:r>
            <a:r>
              <a:rPr lang="en-US" altLang="zh-CN" sz="2400"/>
              <a:t>first 1 or 2 </a:t>
            </a:r>
            <a:r>
              <a:rPr lang="en-US" altLang="zh-CN" sz="2400" dirty="0"/>
              <a:t>days after announcement date.     </a:t>
            </a:r>
          </a:p>
          <a:p>
            <a:r>
              <a:rPr lang="en-US" altLang="zh-CN" sz="2400" dirty="0"/>
              <a:t>     </a:t>
            </a:r>
          </a:p>
          <a:p>
            <a:endParaRPr lang="en-US" altLang="zh-CN" sz="2400" dirty="0"/>
          </a:p>
          <a:p>
            <a:endParaRPr lang="en-US" altLang="zh-CN" sz="1000" dirty="0"/>
          </a:p>
          <a:p>
            <a:r>
              <a:rPr lang="en-US" altLang="zh-CN" sz="2400" dirty="0"/>
              <a:t>Announcement of missing expected EPS has significant negative impact on stock return for the first 10 days after announcement date.</a:t>
            </a:r>
          </a:p>
          <a:p>
            <a:endParaRPr lang="en-US" altLang="zh-CN" sz="2400" dirty="0"/>
          </a:p>
        </p:txBody>
      </p:sp>
    </p:spTree>
    <p:extLst>
      <p:ext uri="{BB962C8B-B14F-4D97-AF65-F5344CB8AC3E}">
        <p14:creationId xmlns:p14="http://schemas.microsoft.com/office/powerpoint/2010/main" val="2130125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6363"/>
          <a:stretch/>
        </p:blipFill>
        <p:spPr>
          <a:xfrm>
            <a:off x="1" y="0"/>
            <a:ext cx="6192982" cy="6858000"/>
          </a:xfrm>
          <a:prstGeom prst="rect">
            <a:avLst/>
          </a:prstGeom>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2951018 h 3519055"/>
              <a:gd name="connsiteX4" fmla="*/ 0 w 997527"/>
              <a:gd name="connsiteY4" fmla="*/ 0 h 351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86400" y="3519055"/>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 fmla="*/ 13854 w 997527"/>
              <a:gd name="connsiteY0" fmla="*/ 457200 h 3338945"/>
              <a:gd name="connsiteX1" fmla="*/ 997527 w 997527"/>
              <a:gd name="connsiteY1" fmla="*/ 0 h 3338945"/>
              <a:gd name="connsiteX2" fmla="*/ 997527 w 997527"/>
              <a:gd name="connsiteY2" fmla="*/ 3338945 h 3338945"/>
              <a:gd name="connsiteX3" fmla="*/ 0 w 997527"/>
              <a:gd name="connsiteY3" fmla="*/ 3338945 h 3338945"/>
              <a:gd name="connsiteX4" fmla="*/ 13854 w 997527"/>
              <a:gd name="connsiteY4" fmla="*/ 457200 h 333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0" y="253940"/>
            <a:ext cx="12487275" cy="1200329"/>
          </a:xfrm>
          <a:prstGeom prst="rect">
            <a:avLst/>
          </a:prstGeom>
          <a:noFill/>
        </p:spPr>
        <p:txBody>
          <a:bodyPr wrap="square" rtlCol="0">
            <a:spAutoFit/>
          </a:bodyPr>
          <a:lstStyle/>
          <a:p>
            <a:r>
              <a:rPr lang="en-US" altLang="zh-CN" sz="7200" dirty="0">
                <a:solidFill>
                  <a:schemeClr val="bg1"/>
                </a:solidFill>
                <a:latin typeface="Segoe UI Emoji" panose="020B0502040204020203" pitchFamily="34" charset="0"/>
              </a:rPr>
              <a:t>                Ref</a:t>
            </a:r>
            <a:r>
              <a:rPr lang="en-US" altLang="zh-CN" sz="7200" dirty="0">
                <a:solidFill>
                  <a:schemeClr val="accent1">
                    <a:lumMod val="60000"/>
                    <a:lumOff val="40000"/>
                  </a:schemeClr>
                </a:solidFill>
                <a:latin typeface="Segoe UI Emoji" panose="020B0502040204020203" pitchFamily="34" charset="0"/>
              </a:rPr>
              <a:t>erence</a:t>
            </a:r>
            <a:endParaRPr lang="zh-CN" altLang="en-US" sz="7200" dirty="0">
              <a:solidFill>
                <a:schemeClr val="accent1">
                  <a:lumMod val="60000"/>
                  <a:lumOff val="40000"/>
                </a:schemeClr>
              </a:solidFill>
              <a:latin typeface="Segoe UI Emoji" panose="020B0502040204020203" pitchFamily="34" charset="0"/>
            </a:endParaRPr>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989618" y="1873598"/>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989618" y="3110346"/>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76657" y="1967438"/>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7176657" y="3195889"/>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994075" y="1875104"/>
            <a:ext cx="3823854" cy="461665"/>
          </a:xfrm>
          <a:prstGeom prst="rect">
            <a:avLst/>
          </a:prstGeom>
          <a:noFill/>
        </p:spPr>
        <p:txBody>
          <a:bodyPr wrap="square" rtlCol="0">
            <a:spAutoFit/>
          </a:bodyPr>
          <a:lstStyle/>
          <a:p>
            <a:r>
              <a:rPr lang="en-US" altLang="zh-CN" sz="2400" dirty="0">
                <a:solidFill>
                  <a:schemeClr val="tx1">
                    <a:lumMod val="65000"/>
                    <a:lumOff val="35000"/>
                  </a:schemeClr>
                </a:solidFill>
                <a:cs typeface="Tahoma" panose="020B0604030504040204" pitchFamily="34" charset="0"/>
              </a:rPr>
              <a:t>Yahoo Finance</a:t>
            </a:r>
            <a:endParaRPr lang="zh-CN" altLang="en-US" sz="2400" dirty="0">
              <a:solidFill>
                <a:schemeClr val="tx1">
                  <a:lumMod val="65000"/>
                  <a:lumOff val="35000"/>
                </a:schemeClr>
              </a:solidFill>
              <a:cs typeface="Tahoma" panose="020B0604030504040204" pitchFamily="34" charset="0"/>
            </a:endParaRPr>
          </a:p>
        </p:txBody>
      </p:sp>
      <p:sp>
        <p:nvSpPr>
          <p:cNvPr id="24" name="文本框 23"/>
          <p:cNvSpPr txBox="1"/>
          <p:nvPr/>
        </p:nvSpPr>
        <p:spPr>
          <a:xfrm>
            <a:off x="7994075" y="3135867"/>
            <a:ext cx="3823854" cy="461665"/>
          </a:xfrm>
          <a:prstGeom prst="rect">
            <a:avLst/>
          </a:prstGeom>
          <a:noFill/>
        </p:spPr>
        <p:txBody>
          <a:bodyPr wrap="square" rtlCol="0">
            <a:spAutoFit/>
          </a:bodyPr>
          <a:lstStyle/>
          <a:p>
            <a:r>
              <a:rPr lang="en-US" altLang="zh-CN" sz="2400" dirty="0">
                <a:solidFill>
                  <a:schemeClr val="tx1">
                    <a:lumMod val="65000"/>
                    <a:lumOff val="35000"/>
                  </a:schemeClr>
                </a:solidFill>
                <a:cs typeface="Tahoma" panose="020B0604030504040204" pitchFamily="34" charset="0"/>
              </a:rPr>
              <a:t>Bloomberg</a:t>
            </a:r>
            <a:endParaRPr lang="zh-CN" altLang="en-US" sz="2400" dirty="0">
              <a:solidFill>
                <a:schemeClr val="tx1">
                  <a:lumMod val="65000"/>
                  <a:lumOff val="35000"/>
                </a:schemeClr>
              </a:solidFill>
              <a:cs typeface="Tahoma" panose="020B0604030504040204" pitchFamily="34" charset="0"/>
            </a:endParaRP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8062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6000" b="-6000"/>
          </a:stretch>
        </a:blipFill>
        <a:effectLst/>
      </p:bgPr>
    </p:bg>
    <p:spTree>
      <p:nvGrpSpPr>
        <p:cNvPr id="1" name=""/>
        <p:cNvGrpSpPr/>
        <p:nvPr/>
      </p:nvGrpSpPr>
      <p:grpSpPr>
        <a:xfrm>
          <a:off x="0" y="0"/>
          <a:ext cx="0" cy="0"/>
          <a:chOff x="0" y="0"/>
          <a:chExt cx="0" cy="0"/>
        </a:xfrm>
      </p:grpSpPr>
      <p:sp>
        <p:nvSpPr>
          <p:cNvPr id="17" name="文本框 16"/>
          <p:cNvSpPr txBox="1"/>
          <p:nvPr/>
        </p:nvSpPr>
        <p:spPr>
          <a:xfrm>
            <a:off x="3735422" y="2607658"/>
            <a:ext cx="5350213" cy="1569660"/>
          </a:xfrm>
          <a:prstGeom prst="rect">
            <a:avLst/>
          </a:prstGeom>
          <a:noFill/>
        </p:spPr>
        <p:txBody>
          <a:bodyPr wrap="square" rtlCol="0">
            <a:spAutoFit/>
          </a:bodyPr>
          <a:lstStyle/>
          <a:p>
            <a:r>
              <a:rPr lang="en-US" altLang="zh-CN" sz="9600">
                <a:solidFill>
                  <a:schemeClr val="bg1"/>
                </a:solidFill>
                <a:latin typeface="Segoe UI Emoji" panose="020B0502040204020203" pitchFamily="34" charset="0"/>
                <a:ea typeface="Segoe UI Emoji" panose="020B0502040204020203" pitchFamily="34" charset="0"/>
              </a:rPr>
              <a:t>THANKS</a:t>
            </a:r>
            <a:endParaRPr lang="zh-CN" altLang="en-US" sz="9600">
              <a:solidFill>
                <a:schemeClr val="bg1"/>
              </a:solidFill>
              <a:latin typeface="Segoe UI Emoji" panose="020B0502040204020203" pitchFamily="34" charset="0"/>
            </a:endParaRPr>
          </a:p>
        </p:txBody>
      </p:sp>
      <p:sp>
        <p:nvSpPr>
          <p:cNvPr id="18" name="直角三角形 17"/>
          <p:cNvSpPr/>
          <p:nvPr/>
        </p:nvSpPr>
        <p:spPr>
          <a:xfrm rot="5400000">
            <a:off x="-1999037" y="1999033"/>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p:nvSpPr>
        <p:spPr>
          <a:xfrm rot="16200000">
            <a:off x="7333032" y="1999035"/>
            <a:ext cx="6858003" cy="2859933"/>
          </a:xfrm>
          <a:prstGeom prst="rtTriangle">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909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16200000" flipV="1">
            <a:off x="54763" y="-54769"/>
            <a:ext cx="6858001" cy="6967535"/>
          </a:xfrm>
          <a:custGeom>
            <a:avLst/>
            <a:gdLst>
              <a:gd name="connsiteX0" fmla="*/ 0 w 6858001"/>
              <a:gd name="connsiteY0" fmla="*/ 7315202 h 7315202"/>
              <a:gd name="connsiteX1" fmla="*/ 3429001 w 6858001"/>
              <a:gd name="connsiteY1" fmla="*/ 0 h 7315202"/>
              <a:gd name="connsiteX2" fmla="*/ 6858001 w 6858001"/>
              <a:gd name="connsiteY2" fmla="*/ 7315202 h 7315202"/>
              <a:gd name="connsiteX3" fmla="*/ 0 w 6858001"/>
              <a:gd name="connsiteY3" fmla="*/ 7315202 h 7315202"/>
              <a:gd name="connsiteX0" fmla="*/ 0 w 6858001"/>
              <a:gd name="connsiteY0" fmla="*/ 6986586 h 6986586"/>
              <a:gd name="connsiteX1" fmla="*/ 3600448 w 6858001"/>
              <a:gd name="connsiteY1" fmla="*/ 0 h 6986586"/>
              <a:gd name="connsiteX2" fmla="*/ 6858001 w 6858001"/>
              <a:gd name="connsiteY2" fmla="*/ 6986586 h 6986586"/>
              <a:gd name="connsiteX3" fmla="*/ 0 w 6858001"/>
              <a:gd name="connsiteY3" fmla="*/ 6986586 h 6986586"/>
              <a:gd name="connsiteX0" fmla="*/ 0 w 6858001"/>
              <a:gd name="connsiteY0" fmla="*/ 6967535 h 6967535"/>
              <a:gd name="connsiteX1" fmla="*/ 3657595 w 6858001"/>
              <a:gd name="connsiteY1" fmla="*/ 0 h 6967535"/>
              <a:gd name="connsiteX2" fmla="*/ 6858001 w 6858001"/>
              <a:gd name="connsiteY2" fmla="*/ 6967535 h 6967535"/>
              <a:gd name="connsiteX3" fmla="*/ 0 w 6858001"/>
              <a:gd name="connsiteY3" fmla="*/ 6967535 h 6967535"/>
            </a:gdLst>
            <a:ahLst/>
            <a:cxnLst>
              <a:cxn ang="0">
                <a:pos x="connsiteX0" y="connsiteY0"/>
              </a:cxn>
              <a:cxn ang="0">
                <a:pos x="connsiteX1" y="connsiteY1"/>
              </a:cxn>
              <a:cxn ang="0">
                <a:pos x="connsiteX2" y="connsiteY2"/>
              </a:cxn>
              <a:cxn ang="0">
                <a:pos x="connsiteX3" y="connsiteY3"/>
              </a:cxn>
            </a:cxnLst>
            <a:rect l="l" t="t" r="r" b="b"/>
            <a:pathLst>
              <a:path w="6858001" h="6967535">
                <a:moveTo>
                  <a:pt x="0" y="6967535"/>
                </a:moveTo>
                <a:lnTo>
                  <a:pt x="3657595" y="0"/>
                </a:lnTo>
                <a:lnTo>
                  <a:pt x="6858001" y="6967535"/>
                </a:lnTo>
                <a:lnTo>
                  <a:pt x="0" y="6967535"/>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7"/>
          <p:cNvSpPr/>
          <p:nvPr/>
        </p:nvSpPr>
        <p:spPr>
          <a:xfrm rot="16200000" flipV="1">
            <a:off x="-1983588" y="1983579"/>
            <a:ext cx="6858002" cy="2890837"/>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Lst>
            <a:ahLst/>
            <a:cxnLst>
              <a:cxn ang="0">
                <a:pos x="connsiteX0" y="connsiteY0"/>
              </a:cxn>
              <a:cxn ang="0">
                <a:pos x="connsiteX1" y="connsiteY1"/>
              </a:cxn>
              <a:cxn ang="0">
                <a:pos x="connsiteX2" y="connsiteY2"/>
              </a:cxn>
              <a:cxn ang="0">
                <a:pos x="connsiteX3" y="connsiteY3"/>
              </a:cxn>
            </a:cxnLst>
            <a:rect l="l" t="t" r="r" b="b"/>
            <a:pathLst>
              <a:path w="6858002" h="2890837">
                <a:moveTo>
                  <a:pt x="0" y="2890837"/>
                </a:moveTo>
                <a:lnTo>
                  <a:pt x="1495422" y="0"/>
                </a:lnTo>
                <a:lnTo>
                  <a:pt x="6858002" y="2890837"/>
                </a:lnTo>
                <a:lnTo>
                  <a:pt x="0" y="2890837"/>
                </a:lnTo>
                <a:close/>
              </a:path>
            </a:pathLst>
          </a:cu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3770942" y="-22860"/>
            <a:ext cx="8939218" cy="1200329"/>
          </a:xfrm>
          <a:prstGeom prst="rect">
            <a:avLst/>
          </a:prstGeom>
          <a:noFill/>
        </p:spPr>
        <p:txBody>
          <a:bodyPr wrap="square" rtlCol="0">
            <a:spAutoFit/>
          </a:bodyPr>
          <a:lstStyle/>
          <a:p>
            <a:r>
              <a:rPr lang="en-US" altLang="zh-CN" sz="7200" dirty="0">
                <a:solidFill>
                  <a:schemeClr val="accent1">
                    <a:lumMod val="60000"/>
                    <a:lumOff val="40000"/>
                  </a:schemeClr>
                </a:solidFill>
                <a:latin typeface="Segoe UI Emoji" panose="020B0502040204020203" pitchFamily="34" charset="0"/>
              </a:rPr>
              <a:t>Executive Summary</a:t>
            </a:r>
            <a:endParaRPr lang="zh-CN" altLang="en-US" sz="7200" dirty="0">
              <a:solidFill>
                <a:schemeClr val="accent1">
                  <a:lumMod val="60000"/>
                  <a:lumOff val="40000"/>
                </a:schemeClr>
              </a:solidFill>
              <a:latin typeface="Segoe UI Emoji" panose="020B0502040204020203" pitchFamily="34" charset="0"/>
            </a:endParaRPr>
          </a:p>
        </p:txBody>
      </p:sp>
      <p:sp>
        <p:nvSpPr>
          <p:cNvPr id="14" name="等腰三角形 13"/>
          <p:cNvSpPr/>
          <p:nvPr/>
        </p:nvSpPr>
        <p:spPr>
          <a:xfrm>
            <a:off x="10232136" y="5661554"/>
            <a:ext cx="2645664" cy="119644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9793224" y="5779142"/>
            <a:ext cx="1808226" cy="1078858"/>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7"/>
          <p:cNvSpPr/>
          <p:nvPr/>
        </p:nvSpPr>
        <p:spPr>
          <a:xfrm rot="16200000" flipV="1">
            <a:off x="10577513" y="5867405"/>
            <a:ext cx="1131375" cy="92602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2295644 w 5362580"/>
              <a:gd name="connsiteY0" fmla="*/ 2852737 h 2890837"/>
              <a:gd name="connsiteX1" fmla="*/ 0 w 5362580"/>
              <a:gd name="connsiteY1" fmla="*/ 0 h 2890837"/>
              <a:gd name="connsiteX2" fmla="*/ 5362580 w 5362580"/>
              <a:gd name="connsiteY2" fmla="*/ 2890837 h 2890837"/>
              <a:gd name="connsiteX3" fmla="*/ 2295644 w 5362580"/>
              <a:gd name="connsiteY3" fmla="*/ 2852737 h 2890837"/>
              <a:gd name="connsiteX0" fmla="*/ 1 w 3066937"/>
              <a:gd name="connsiteY0" fmla="*/ 1423987 h 1462087"/>
              <a:gd name="connsiteX1" fmla="*/ 47150 w 3066937"/>
              <a:gd name="connsiteY1" fmla="*/ 0 h 1462087"/>
              <a:gd name="connsiteX2" fmla="*/ 3066937 w 3066937"/>
              <a:gd name="connsiteY2" fmla="*/ 1462087 h 1462087"/>
              <a:gd name="connsiteX3" fmla="*/ 1 w 3066937"/>
              <a:gd name="connsiteY3" fmla="*/ 1423987 h 1462087"/>
              <a:gd name="connsiteX0" fmla="*/ 1 w 3066937"/>
              <a:gd name="connsiteY0" fmla="*/ 1100137 h 1138237"/>
              <a:gd name="connsiteX1" fmla="*/ 47151 w 3066937"/>
              <a:gd name="connsiteY1" fmla="*/ 0 h 1138237"/>
              <a:gd name="connsiteX2" fmla="*/ 3066937 w 3066937"/>
              <a:gd name="connsiteY2" fmla="*/ 1138237 h 1138237"/>
              <a:gd name="connsiteX3" fmla="*/ 1 w 3066937"/>
              <a:gd name="connsiteY3" fmla="*/ 1100137 h 1138237"/>
              <a:gd name="connsiteX0" fmla="*/ 0 w 3109533"/>
              <a:gd name="connsiteY0" fmla="*/ 661987 h 1138237"/>
              <a:gd name="connsiteX1" fmla="*/ 89747 w 3109533"/>
              <a:gd name="connsiteY1" fmla="*/ 0 h 1138237"/>
              <a:gd name="connsiteX2" fmla="*/ 3109533 w 3109533"/>
              <a:gd name="connsiteY2" fmla="*/ 1138237 h 1138237"/>
              <a:gd name="connsiteX3" fmla="*/ 0 w 3109533"/>
              <a:gd name="connsiteY3" fmla="*/ 661987 h 1138237"/>
            </a:gdLst>
            <a:ahLst/>
            <a:cxnLst>
              <a:cxn ang="0">
                <a:pos x="connsiteX0" y="connsiteY0"/>
              </a:cxn>
              <a:cxn ang="0">
                <a:pos x="connsiteX1" y="connsiteY1"/>
              </a:cxn>
              <a:cxn ang="0">
                <a:pos x="connsiteX2" y="connsiteY2"/>
              </a:cxn>
              <a:cxn ang="0">
                <a:pos x="connsiteX3" y="connsiteY3"/>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等腰三角形 7"/>
          <p:cNvSpPr/>
          <p:nvPr/>
        </p:nvSpPr>
        <p:spPr>
          <a:xfrm rot="16200000" flipV="1">
            <a:off x="11588603" y="5564045"/>
            <a:ext cx="1254984" cy="1371024"/>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2295644 w 5362580"/>
              <a:gd name="connsiteY0" fmla="*/ 2852737 h 2890837"/>
              <a:gd name="connsiteX1" fmla="*/ 0 w 5362580"/>
              <a:gd name="connsiteY1" fmla="*/ 0 h 2890837"/>
              <a:gd name="connsiteX2" fmla="*/ 5362580 w 5362580"/>
              <a:gd name="connsiteY2" fmla="*/ 2890837 h 2890837"/>
              <a:gd name="connsiteX3" fmla="*/ 2295644 w 5362580"/>
              <a:gd name="connsiteY3" fmla="*/ 2852737 h 2890837"/>
              <a:gd name="connsiteX0" fmla="*/ 1 w 3066937"/>
              <a:gd name="connsiteY0" fmla="*/ 1423987 h 1462087"/>
              <a:gd name="connsiteX1" fmla="*/ 47150 w 3066937"/>
              <a:gd name="connsiteY1" fmla="*/ 0 h 1462087"/>
              <a:gd name="connsiteX2" fmla="*/ 3066937 w 3066937"/>
              <a:gd name="connsiteY2" fmla="*/ 1462087 h 1462087"/>
              <a:gd name="connsiteX3" fmla="*/ 1 w 3066937"/>
              <a:gd name="connsiteY3" fmla="*/ 1423987 h 1462087"/>
              <a:gd name="connsiteX0" fmla="*/ 1 w 3066937"/>
              <a:gd name="connsiteY0" fmla="*/ 1100137 h 1138237"/>
              <a:gd name="connsiteX1" fmla="*/ 47151 w 3066937"/>
              <a:gd name="connsiteY1" fmla="*/ 0 h 1138237"/>
              <a:gd name="connsiteX2" fmla="*/ 3066937 w 3066937"/>
              <a:gd name="connsiteY2" fmla="*/ 1138237 h 1138237"/>
              <a:gd name="connsiteX3" fmla="*/ 1 w 3066937"/>
              <a:gd name="connsiteY3" fmla="*/ 1100137 h 1138237"/>
              <a:gd name="connsiteX0" fmla="*/ 0 w 3109533"/>
              <a:gd name="connsiteY0" fmla="*/ 661987 h 1138237"/>
              <a:gd name="connsiteX1" fmla="*/ 89747 w 3109533"/>
              <a:gd name="connsiteY1" fmla="*/ 0 h 1138237"/>
              <a:gd name="connsiteX2" fmla="*/ 3109533 w 3109533"/>
              <a:gd name="connsiteY2" fmla="*/ 1138237 h 1138237"/>
              <a:gd name="connsiteX3" fmla="*/ 0 w 3109533"/>
              <a:gd name="connsiteY3" fmla="*/ 661987 h 1138237"/>
              <a:gd name="connsiteX0" fmla="*/ 0 w 3109533"/>
              <a:gd name="connsiteY0" fmla="*/ 947737 h 1423987"/>
              <a:gd name="connsiteX1" fmla="*/ 132344 w 3109533"/>
              <a:gd name="connsiteY1" fmla="*/ 0 h 1423987"/>
              <a:gd name="connsiteX2" fmla="*/ 3109533 w 3109533"/>
              <a:gd name="connsiteY2" fmla="*/ 1423987 h 1423987"/>
              <a:gd name="connsiteX3" fmla="*/ 0 w 3109533"/>
              <a:gd name="connsiteY3" fmla="*/ 947737 h 1423987"/>
              <a:gd name="connsiteX0" fmla="*/ 0 w 3109533"/>
              <a:gd name="connsiteY0" fmla="*/ 966787 h 1443037"/>
              <a:gd name="connsiteX1" fmla="*/ 132344 w 3109533"/>
              <a:gd name="connsiteY1" fmla="*/ 0 h 1443037"/>
              <a:gd name="connsiteX2" fmla="*/ 3109533 w 3109533"/>
              <a:gd name="connsiteY2" fmla="*/ 1443037 h 1443037"/>
              <a:gd name="connsiteX3" fmla="*/ 0 w 3109533"/>
              <a:gd name="connsiteY3" fmla="*/ 966787 h 1443037"/>
              <a:gd name="connsiteX0" fmla="*/ 0 w 3109533"/>
              <a:gd name="connsiteY0" fmla="*/ 1042987 h 1519237"/>
              <a:gd name="connsiteX1" fmla="*/ 47151 w 3109533"/>
              <a:gd name="connsiteY1" fmla="*/ 0 h 1519237"/>
              <a:gd name="connsiteX2" fmla="*/ 3109533 w 3109533"/>
              <a:gd name="connsiteY2" fmla="*/ 1519237 h 1519237"/>
              <a:gd name="connsiteX3" fmla="*/ 0 w 3109533"/>
              <a:gd name="connsiteY3" fmla="*/ 1042987 h 1519237"/>
            </a:gdLst>
            <a:ahLst/>
            <a:cxnLst>
              <a:cxn ang="0">
                <a:pos x="connsiteX0" y="connsiteY0"/>
              </a:cxn>
              <a:cxn ang="0">
                <a:pos x="connsiteX1" y="connsiteY1"/>
              </a:cxn>
              <a:cxn ang="0">
                <a:pos x="connsiteX2" y="connsiteY2"/>
              </a:cxn>
              <a:cxn ang="0">
                <a:pos x="connsiteX3" y="connsiteY3"/>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16">
            <a:extLst>
              <a:ext uri="{FF2B5EF4-FFF2-40B4-BE49-F238E27FC236}">
                <a16:creationId xmlns:a16="http://schemas.microsoft.com/office/drawing/2014/main" id="{30201E4A-2471-44E1-8E21-63F62A48610E}"/>
              </a:ext>
            </a:extLst>
          </p:cNvPr>
          <p:cNvSpPr txBox="1"/>
          <p:nvPr/>
        </p:nvSpPr>
        <p:spPr>
          <a:xfrm>
            <a:off x="6798854" y="1196522"/>
            <a:ext cx="4893037" cy="4401205"/>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t>Aim: to analysis the impact of earnings releases on their stock prices</a:t>
            </a:r>
          </a:p>
          <a:p>
            <a:pPr marL="342900" indent="-342900" algn="just">
              <a:buFont typeface="Arial" panose="020B0604020202020204" pitchFamily="34" charset="0"/>
              <a:buChar char="•"/>
            </a:pPr>
            <a:r>
              <a:rPr lang="en-US" altLang="zh-CN" sz="2000" dirty="0"/>
              <a:t>Steps:</a:t>
            </a:r>
          </a:p>
          <a:p>
            <a:pPr marL="365760"/>
            <a:r>
              <a:rPr lang="en-US" altLang="zh-CN" sz="2000" dirty="0"/>
              <a:t>1) Discussed the whole project  design collectively and assigned tasks to each team member . </a:t>
            </a:r>
          </a:p>
          <a:p>
            <a:pPr marL="365760"/>
            <a:r>
              <a:rPr lang="en-US" altLang="zh-CN" sz="2000" dirty="0"/>
              <a:t>2) Coded and debugged our assigned parts</a:t>
            </a:r>
          </a:p>
          <a:p>
            <a:pPr marL="365760"/>
            <a:r>
              <a:rPr lang="en-US" altLang="zh-CN" sz="2000" dirty="0"/>
              <a:t>3) Module integration and testing</a:t>
            </a:r>
          </a:p>
          <a:p>
            <a:pPr marL="365760"/>
            <a:r>
              <a:rPr lang="en-US" altLang="zh-CN" sz="2000" dirty="0"/>
              <a:t>4) Improved the codes to guarantee efficiency</a:t>
            </a:r>
          </a:p>
          <a:p>
            <a:pPr marL="342900" indent="-342900">
              <a:buFont typeface="Arial" panose="020B0604020202020204" pitchFamily="34" charset="0"/>
              <a:buChar char="•"/>
            </a:pPr>
            <a:r>
              <a:rPr lang="en-US" altLang="zh-CN" sz="2000" dirty="0"/>
              <a:t>Result: successfully completed the project; and the program’s running time is within 1.5 minutes.</a:t>
            </a:r>
          </a:p>
        </p:txBody>
      </p:sp>
    </p:spTree>
    <p:extLst>
      <p:ext uri="{BB962C8B-B14F-4D97-AF65-F5344CB8AC3E}">
        <p14:creationId xmlns:p14="http://schemas.microsoft.com/office/powerpoint/2010/main" val="32126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6363"/>
          <a:stretch/>
        </p:blipFill>
        <p:spPr>
          <a:xfrm>
            <a:off x="1" y="0"/>
            <a:ext cx="6192982" cy="6858000"/>
          </a:xfrm>
          <a:prstGeom prst="rect">
            <a:avLst/>
          </a:prstGeom>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2951018 h 3519055"/>
              <a:gd name="connsiteX4" fmla="*/ 0 w 997527"/>
              <a:gd name="connsiteY4" fmla="*/ 0 h 351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86400" y="3519055"/>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 fmla="*/ 13854 w 997527"/>
              <a:gd name="connsiteY0" fmla="*/ 457200 h 3338945"/>
              <a:gd name="connsiteX1" fmla="*/ 997527 w 997527"/>
              <a:gd name="connsiteY1" fmla="*/ 0 h 3338945"/>
              <a:gd name="connsiteX2" fmla="*/ 997527 w 997527"/>
              <a:gd name="connsiteY2" fmla="*/ 3338945 h 3338945"/>
              <a:gd name="connsiteX3" fmla="*/ 0 w 997527"/>
              <a:gd name="connsiteY3" fmla="*/ 3338945 h 3338945"/>
              <a:gd name="connsiteX4" fmla="*/ 13854 w 997527"/>
              <a:gd name="connsiteY4" fmla="*/ 457200 h 333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134469" y="200268"/>
            <a:ext cx="11630025" cy="1107996"/>
          </a:xfrm>
          <a:prstGeom prst="rect">
            <a:avLst/>
          </a:prstGeom>
          <a:noFill/>
        </p:spPr>
        <p:txBody>
          <a:bodyPr wrap="square" rtlCol="0">
            <a:spAutoFit/>
          </a:bodyPr>
          <a:lstStyle/>
          <a:p>
            <a:pPr algn="r"/>
            <a:r>
              <a:rPr lang="en-US" altLang="zh-CN" sz="6600" dirty="0">
                <a:solidFill>
                  <a:schemeClr val="accent1">
                    <a:lumMod val="60000"/>
                    <a:lumOff val="40000"/>
                  </a:schemeClr>
                </a:solidFill>
                <a:latin typeface="Segoe UI Emoji" panose="020B0502040204020203" pitchFamily="34" charset="0"/>
              </a:rPr>
              <a:t>Task Allocation</a:t>
            </a:r>
            <a:endParaRPr lang="zh-CN" altLang="en-US" sz="6600" dirty="0">
              <a:solidFill>
                <a:schemeClr val="accent1">
                  <a:lumMod val="60000"/>
                  <a:lumOff val="40000"/>
                </a:schemeClr>
              </a:solidFill>
              <a:latin typeface="Segoe UI Emoji" panose="020B0502040204020203" pitchFamily="34" charset="0"/>
            </a:endParaRPr>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772646" y="385759"/>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772646" y="1622507"/>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72646" y="2883270"/>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959685" y="479599"/>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6959685" y="1708050"/>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1" name="文本框 20"/>
          <p:cNvSpPr txBox="1"/>
          <p:nvPr/>
        </p:nvSpPr>
        <p:spPr>
          <a:xfrm>
            <a:off x="6959685" y="2968813"/>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2" name="文本框 21"/>
          <p:cNvSpPr txBox="1"/>
          <p:nvPr/>
        </p:nvSpPr>
        <p:spPr>
          <a:xfrm>
            <a:off x="6990681" y="4229576"/>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777103" y="387265"/>
            <a:ext cx="3823854" cy="1200329"/>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Data Import and Cleaning : </a:t>
            </a:r>
            <a:r>
              <a:rPr lang="en-US" altLang="zh-CN" sz="2400" dirty="0" err="1">
                <a:solidFill>
                  <a:schemeClr val="tx1">
                    <a:lumMod val="65000"/>
                    <a:lumOff val="35000"/>
                  </a:schemeClr>
                </a:solidFill>
                <a:ea typeface="Tahoma" panose="020B0604030504040204" pitchFamily="34" charset="0"/>
                <a:cs typeface="Tahoma" panose="020B0604030504040204" pitchFamily="34" charset="0"/>
              </a:rPr>
              <a:t>Lingling</a:t>
            </a:r>
            <a:r>
              <a:rPr lang="en-US" altLang="zh-CN" sz="2400" dirty="0">
                <a:solidFill>
                  <a:schemeClr val="tx1">
                    <a:lumMod val="65000"/>
                    <a:lumOff val="35000"/>
                  </a:schemeClr>
                </a:solidFill>
                <a:ea typeface="Tahoma" panose="020B0604030504040204" pitchFamily="34" charset="0"/>
                <a:cs typeface="Tahoma" panose="020B0604030504040204" pitchFamily="34" charset="0"/>
              </a:rPr>
              <a:t> Liu, </a:t>
            </a:r>
            <a:r>
              <a:rPr lang="en-US" altLang="zh-CN" sz="2400" dirty="0" err="1">
                <a:solidFill>
                  <a:schemeClr val="tx1">
                    <a:lumMod val="65000"/>
                    <a:lumOff val="35000"/>
                  </a:schemeClr>
                </a:solidFill>
                <a:ea typeface="Tahoma" panose="020B0604030504040204" pitchFamily="34" charset="0"/>
                <a:cs typeface="Tahoma" panose="020B0604030504040204" pitchFamily="34" charset="0"/>
              </a:rPr>
              <a:t>Minhang</a:t>
            </a:r>
            <a:r>
              <a:rPr lang="en-US" altLang="zh-CN" sz="2400" dirty="0">
                <a:solidFill>
                  <a:schemeClr val="tx1">
                    <a:lumMod val="65000"/>
                    <a:lumOff val="35000"/>
                  </a:schemeClr>
                </a:solidFill>
                <a:ea typeface="Tahoma" panose="020B0604030504040204" pitchFamily="34" charset="0"/>
                <a:cs typeface="Tahoma" panose="020B0604030504040204" pitchFamily="34" charset="0"/>
              </a:rPr>
              <a:t> Chen, </a:t>
            </a:r>
            <a:r>
              <a:rPr lang="en-US" altLang="zh-CN" sz="2400" dirty="0" err="1">
                <a:solidFill>
                  <a:schemeClr val="tx1">
                    <a:lumMod val="65000"/>
                    <a:lumOff val="35000"/>
                  </a:schemeClr>
                </a:solidFill>
                <a:ea typeface="Tahoma" panose="020B0604030504040204" pitchFamily="34" charset="0"/>
                <a:cs typeface="Tahoma" panose="020B0604030504040204" pitchFamily="34" charset="0"/>
              </a:rPr>
              <a:t>Yimeng</a:t>
            </a:r>
            <a:r>
              <a:rPr lang="en-US" altLang="zh-CN" sz="2400" dirty="0">
                <a:solidFill>
                  <a:schemeClr val="tx1">
                    <a:lumMod val="65000"/>
                    <a:lumOff val="35000"/>
                  </a:schemeClr>
                </a:solidFill>
                <a:ea typeface="Tahoma" panose="020B0604030504040204" pitchFamily="34" charset="0"/>
                <a:cs typeface="Tahoma" panose="020B0604030504040204" pitchFamily="34" charset="0"/>
              </a:rPr>
              <a:t> Ma</a:t>
            </a:r>
            <a:endParaRPr lang="zh-CN" altLang="en-US" sz="2400" dirty="0">
              <a:solidFill>
                <a:schemeClr val="tx1">
                  <a:lumMod val="65000"/>
                  <a:lumOff val="35000"/>
                </a:schemeClr>
              </a:solidFill>
              <a:cs typeface="Tahoma" panose="020B0604030504040204" pitchFamily="34" charset="0"/>
            </a:endParaRPr>
          </a:p>
        </p:txBody>
      </p:sp>
      <p:sp>
        <p:nvSpPr>
          <p:cNvPr id="24" name="文本框 23"/>
          <p:cNvSpPr txBox="1"/>
          <p:nvPr/>
        </p:nvSpPr>
        <p:spPr>
          <a:xfrm>
            <a:off x="7778835" y="1819933"/>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Calculation Part: Fan Gao</a:t>
            </a:r>
            <a:endParaRPr lang="zh-CN" altLang="en-US" sz="2400" dirty="0">
              <a:solidFill>
                <a:schemeClr val="tx1">
                  <a:lumMod val="65000"/>
                  <a:lumOff val="35000"/>
                </a:schemeClr>
              </a:solidFill>
              <a:cs typeface="Tahoma" panose="020B0604030504040204" pitchFamily="34" charset="0"/>
            </a:endParaRPr>
          </a:p>
        </p:txBody>
      </p:sp>
      <p:sp>
        <p:nvSpPr>
          <p:cNvPr id="25" name="文本框 24"/>
          <p:cNvSpPr txBox="1"/>
          <p:nvPr/>
        </p:nvSpPr>
        <p:spPr>
          <a:xfrm>
            <a:off x="7777103" y="3071765"/>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Generate Graph: </a:t>
            </a:r>
            <a:r>
              <a:rPr lang="en-US" altLang="zh-CN" sz="2400" dirty="0" err="1">
                <a:solidFill>
                  <a:schemeClr val="tx1">
                    <a:lumMod val="65000"/>
                    <a:lumOff val="35000"/>
                  </a:schemeClr>
                </a:solidFill>
                <a:ea typeface="Tahoma" panose="020B0604030504040204" pitchFamily="34" charset="0"/>
                <a:cs typeface="Tahoma" panose="020B0604030504040204" pitchFamily="34" charset="0"/>
              </a:rPr>
              <a:t>Zhuo</a:t>
            </a:r>
            <a:r>
              <a:rPr lang="en-US" altLang="zh-CN" sz="2400" dirty="0">
                <a:solidFill>
                  <a:schemeClr val="tx1">
                    <a:lumMod val="65000"/>
                    <a:lumOff val="35000"/>
                  </a:schemeClr>
                </a:solidFill>
                <a:ea typeface="Tahoma" panose="020B0604030504040204" pitchFamily="34" charset="0"/>
                <a:cs typeface="Tahoma" panose="020B0604030504040204" pitchFamily="34" charset="0"/>
              </a:rPr>
              <a:t> Deng</a:t>
            </a:r>
            <a:endParaRPr lang="zh-CN" altLang="en-US" sz="2400" dirty="0">
              <a:solidFill>
                <a:schemeClr val="tx1">
                  <a:lumMod val="65000"/>
                  <a:lumOff val="35000"/>
                </a:schemeClr>
              </a:solidFill>
              <a:cs typeface="Tahoma" panose="020B0604030504040204" pitchFamily="34" charset="0"/>
            </a:endParaRP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6">
            <a:extLst>
              <a:ext uri="{FF2B5EF4-FFF2-40B4-BE49-F238E27FC236}">
                <a16:creationId xmlns:a16="http://schemas.microsoft.com/office/drawing/2014/main" id="{6D59CF75-03D0-4D63-8B2D-63F70B643CB8}"/>
              </a:ext>
            </a:extLst>
          </p:cNvPr>
          <p:cNvSpPr/>
          <p:nvPr/>
        </p:nvSpPr>
        <p:spPr>
          <a:xfrm>
            <a:off x="6775704" y="4109891"/>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0">
            <a:extLst>
              <a:ext uri="{FF2B5EF4-FFF2-40B4-BE49-F238E27FC236}">
                <a16:creationId xmlns:a16="http://schemas.microsoft.com/office/drawing/2014/main" id="{179BE753-ED9C-4193-B632-9FC651A63814}"/>
              </a:ext>
            </a:extLst>
          </p:cNvPr>
          <p:cNvSpPr txBox="1"/>
          <p:nvPr/>
        </p:nvSpPr>
        <p:spPr>
          <a:xfrm>
            <a:off x="6958584" y="4195434"/>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8" name="文本框 24">
            <a:extLst>
              <a:ext uri="{FF2B5EF4-FFF2-40B4-BE49-F238E27FC236}">
                <a16:creationId xmlns:a16="http://schemas.microsoft.com/office/drawing/2014/main" id="{934F70B4-5DDD-4972-9C9F-16C260979B48}"/>
              </a:ext>
            </a:extLst>
          </p:cNvPr>
          <p:cNvSpPr txBox="1"/>
          <p:nvPr/>
        </p:nvSpPr>
        <p:spPr>
          <a:xfrm>
            <a:off x="7808099" y="4287766"/>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Menu Part: Minhang</a:t>
            </a:r>
            <a:r>
              <a:rPr lang="zh-CN" altLang="en-US" sz="2400" dirty="0">
                <a:solidFill>
                  <a:schemeClr val="tx1">
                    <a:lumMod val="65000"/>
                    <a:lumOff val="35000"/>
                  </a:schemeClr>
                </a:solidFill>
                <a:ea typeface="Tahoma" panose="020B0604030504040204" pitchFamily="34" charset="0"/>
                <a:cs typeface="Tahoma" panose="020B0604030504040204" pitchFamily="34" charset="0"/>
              </a:rPr>
              <a:t> </a:t>
            </a:r>
            <a:r>
              <a:rPr lang="en-US" altLang="zh-CN" sz="2400" dirty="0">
                <a:solidFill>
                  <a:schemeClr val="tx1">
                    <a:lumMod val="65000"/>
                    <a:lumOff val="35000"/>
                  </a:schemeClr>
                </a:solidFill>
                <a:ea typeface="Tahoma" panose="020B0604030504040204" pitchFamily="34" charset="0"/>
                <a:cs typeface="Tahoma" panose="020B0604030504040204" pitchFamily="34" charset="0"/>
              </a:rPr>
              <a:t>Chen</a:t>
            </a:r>
            <a:endParaRPr lang="zh-CN" altLang="en-US" sz="2400" dirty="0">
              <a:solidFill>
                <a:schemeClr val="tx1">
                  <a:lumMod val="65000"/>
                  <a:lumOff val="35000"/>
                </a:schemeClr>
              </a:solidFill>
              <a:cs typeface="Tahoma" panose="020B0604030504040204" pitchFamily="34" charset="0"/>
            </a:endParaRPr>
          </a:p>
        </p:txBody>
      </p:sp>
      <p:sp>
        <p:nvSpPr>
          <p:cNvPr id="29" name="文本框 21"/>
          <p:cNvSpPr txBox="1"/>
          <p:nvPr/>
        </p:nvSpPr>
        <p:spPr>
          <a:xfrm>
            <a:off x="7019095" y="5466861"/>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0" name="椭圆 16">
            <a:extLst>
              <a:ext uri="{FF2B5EF4-FFF2-40B4-BE49-F238E27FC236}">
                <a16:creationId xmlns:a16="http://schemas.microsoft.com/office/drawing/2014/main" id="{6D59CF75-03D0-4D63-8B2D-63F70B643CB8}"/>
              </a:ext>
            </a:extLst>
          </p:cNvPr>
          <p:cNvSpPr/>
          <p:nvPr/>
        </p:nvSpPr>
        <p:spPr>
          <a:xfrm>
            <a:off x="6775704" y="5347176"/>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20">
            <a:extLst>
              <a:ext uri="{FF2B5EF4-FFF2-40B4-BE49-F238E27FC236}">
                <a16:creationId xmlns:a16="http://schemas.microsoft.com/office/drawing/2014/main" id="{179BE753-ED9C-4193-B632-9FC651A63814}"/>
              </a:ext>
            </a:extLst>
          </p:cNvPr>
          <p:cNvSpPr txBox="1"/>
          <p:nvPr/>
        </p:nvSpPr>
        <p:spPr>
          <a:xfrm>
            <a:off x="6958584" y="5432719"/>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2" name="文本框 24">
            <a:extLst>
              <a:ext uri="{FF2B5EF4-FFF2-40B4-BE49-F238E27FC236}">
                <a16:creationId xmlns:a16="http://schemas.microsoft.com/office/drawing/2014/main" id="{934F70B4-5DDD-4972-9C9F-16C260979B48}"/>
              </a:ext>
            </a:extLst>
          </p:cNvPr>
          <p:cNvSpPr txBox="1"/>
          <p:nvPr/>
        </p:nvSpPr>
        <p:spPr>
          <a:xfrm>
            <a:off x="7836513" y="5525051"/>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PPT: Lingling Liu, </a:t>
            </a:r>
            <a:r>
              <a:rPr lang="en-US" altLang="zh-CN" sz="2400" dirty="0" err="1">
                <a:solidFill>
                  <a:schemeClr val="tx1">
                    <a:lumMod val="65000"/>
                    <a:lumOff val="35000"/>
                  </a:schemeClr>
                </a:solidFill>
                <a:ea typeface="Tahoma" panose="020B0604030504040204" pitchFamily="34" charset="0"/>
                <a:cs typeface="Tahoma" panose="020B0604030504040204" pitchFamily="34" charset="0"/>
              </a:rPr>
              <a:t>Yimeng</a:t>
            </a:r>
            <a:r>
              <a:rPr lang="en-US" altLang="zh-CN" sz="2400" dirty="0">
                <a:solidFill>
                  <a:schemeClr val="tx1">
                    <a:lumMod val="65000"/>
                    <a:lumOff val="35000"/>
                  </a:schemeClr>
                </a:solidFill>
                <a:ea typeface="Tahoma" panose="020B0604030504040204" pitchFamily="34" charset="0"/>
                <a:cs typeface="Tahoma" panose="020B0604030504040204" pitchFamily="34" charset="0"/>
              </a:rPr>
              <a:t> Ma</a:t>
            </a:r>
            <a:endParaRPr lang="zh-CN" altLang="en-US" sz="2400" dirty="0">
              <a:solidFill>
                <a:schemeClr val="tx1">
                  <a:lumMod val="65000"/>
                  <a:lumOff val="35000"/>
                </a:schemeClr>
              </a:solidFill>
              <a:cs typeface="Tahoma" panose="020B0604030504040204" pitchFamily="34" charset="0"/>
            </a:endParaRPr>
          </a:p>
        </p:txBody>
      </p:sp>
    </p:spTree>
    <p:extLst>
      <p:ext uri="{BB962C8B-B14F-4D97-AF65-F5344CB8AC3E}">
        <p14:creationId xmlns:p14="http://schemas.microsoft.com/office/powerpoint/2010/main" val="110437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5235" y="57147"/>
            <a:ext cx="5064478" cy="900116"/>
            <a:chOff x="819154" y="57147"/>
            <a:chExt cx="5064478" cy="900116"/>
          </a:xfrm>
        </p:grpSpPr>
        <p:sp>
          <p:nvSpPr>
            <p:cNvPr id="16" name="文本框 1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Project Design</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rcRect l="43" t="74792" r="60503"/>
          <a:stretch>
            <a:fillRect/>
          </a:stretch>
        </p:blipFill>
        <p:spPr>
          <a:xfrm>
            <a:off x="0" y="5129214"/>
            <a:ext cx="4329113" cy="1728787"/>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p:spPr>
      </p:pic>
      <p:sp>
        <p:nvSpPr>
          <p:cNvPr id="7" name="椭圆 6"/>
          <p:cNvSpPr/>
          <p:nvPr/>
        </p:nvSpPr>
        <p:spPr>
          <a:xfrm>
            <a:off x="1014138" y="1452708"/>
            <a:ext cx="4300538" cy="4300538"/>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空心弧 8"/>
          <p:cNvSpPr/>
          <p:nvPr/>
        </p:nvSpPr>
        <p:spPr>
          <a:xfrm rot="8876072">
            <a:off x="995881" y="1452708"/>
            <a:ext cx="4300539" cy="4300539"/>
          </a:xfrm>
          <a:prstGeom prst="blockArc">
            <a:avLst>
              <a:gd name="adj1" fmla="val 12720935"/>
              <a:gd name="adj2" fmla="val 7386392"/>
              <a:gd name="adj3" fmla="val 1272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空心弧 26"/>
          <p:cNvSpPr/>
          <p:nvPr/>
        </p:nvSpPr>
        <p:spPr>
          <a:xfrm rot="8876072">
            <a:off x="1538549" y="1977118"/>
            <a:ext cx="3251716" cy="3251716"/>
          </a:xfrm>
          <a:prstGeom prst="blockArc">
            <a:avLst>
              <a:gd name="adj1" fmla="val 14943098"/>
              <a:gd name="adj2" fmla="val 7359332"/>
              <a:gd name="adj3" fmla="val 1668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空心弧 27"/>
          <p:cNvSpPr/>
          <p:nvPr/>
        </p:nvSpPr>
        <p:spPr>
          <a:xfrm rot="8876072">
            <a:off x="2040361" y="2478931"/>
            <a:ext cx="2248092" cy="2248092"/>
          </a:xfrm>
          <a:prstGeom prst="blockArc">
            <a:avLst>
              <a:gd name="adj1" fmla="val 18121385"/>
              <a:gd name="adj2" fmla="val 7421800"/>
              <a:gd name="adj3" fmla="val 233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空心弧 32"/>
          <p:cNvSpPr/>
          <p:nvPr/>
        </p:nvSpPr>
        <p:spPr>
          <a:xfrm rot="8876072">
            <a:off x="5790480" y="1620074"/>
            <a:ext cx="884762" cy="884762"/>
          </a:xfrm>
          <a:prstGeom prst="blockArc">
            <a:avLst>
              <a:gd name="adj1" fmla="val 12720935"/>
              <a:gd name="adj2" fmla="val 7419524"/>
              <a:gd name="adj3" fmla="val 2563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rot="8876072">
            <a:off x="5834277" y="3234206"/>
            <a:ext cx="854976" cy="854976"/>
          </a:xfrm>
          <a:prstGeom prst="blockArc">
            <a:avLst>
              <a:gd name="adj1" fmla="val 14943098"/>
              <a:gd name="adj2" fmla="val 7374589"/>
              <a:gd name="adj3" fmla="val 267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p:cNvSpPr/>
          <p:nvPr/>
        </p:nvSpPr>
        <p:spPr>
          <a:xfrm rot="8876072">
            <a:off x="5862984" y="4925638"/>
            <a:ext cx="739751" cy="739751"/>
          </a:xfrm>
          <a:prstGeom prst="blockArc">
            <a:avLst>
              <a:gd name="adj1" fmla="val 18121385"/>
              <a:gd name="adj2" fmla="val 7449011"/>
              <a:gd name="adj3" fmla="val 2913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6842607" y="1626685"/>
            <a:ext cx="4430980" cy="1443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42607" y="3246451"/>
            <a:ext cx="4430979" cy="1552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842608" y="4973335"/>
            <a:ext cx="4430978" cy="7799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7011045" y="1535118"/>
            <a:ext cx="443098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Imported stock data from Bloomberg and categorize stocks into three groups</a:t>
            </a:r>
          </a:p>
          <a:p>
            <a:pPr marL="342900" indent="-342900">
              <a:buFont typeface="Arial" panose="020B0604020202020204" pitchFamily="34" charset="0"/>
              <a:buChar char="•"/>
            </a:pPr>
            <a:r>
              <a:rPr lang="en-US" altLang="zh-CN" sz="2000" dirty="0"/>
              <a:t>Retrieved 61-day historical stock prices from Yahoo Finance</a:t>
            </a:r>
            <a:endParaRPr lang="zh-CN" altLang="en-US" sz="2000" dirty="0"/>
          </a:p>
        </p:txBody>
      </p:sp>
      <p:sp>
        <p:nvSpPr>
          <p:cNvPr id="39" name="文本框 38"/>
          <p:cNvSpPr txBox="1"/>
          <p:nvPr/>
        </p:nvSpPr>
        <p:spPr>
          <a:xfrm>
            <a:off x="7011045" y="3168141"/>
            <a:ext cx="4166290"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Create classes and data structure</a:t>
            </a:r>
          </a:p>
          <a:p>
            <a:pPr marL="342900" indent="-342900">
              <a:buFont typeface="Arial" panose="020B0604020202020204" pitchFamily="34" charset="0"/>
              <a:buChar char="•"/>
            </a:pPr>
            <a:r>
              <a:rPr lang="en-US" altLang="zh-CN" sz="2000" dirty="0"/>
              <a:t>Implement Bootstrap and calculate AAR and CAAR</a:t>
            </a:r>
          </a:p>
          <a:p>
            <a:pPr marL="342900" indent="-342900">
              <a:buFont typeface="Arial" panose="020B0604020202020204" pitchFamily="34" charset="0"/>
              <a:buChar char="•"/>
            </a:pPr>
            <a:r>
              <a:rPr lang="en-US" altLang="zh-CN" sz="2000" dirty="0"/>
              <a:t>Use Excel Driver to draw the graph</a:t>
            </a:r>
          </a:p>
          <a:p>
            <a:pPr marL="342900" indent="-342900">
              <a:buFont typeface="Arial" panose="020B0604020202020204" pitchFamily="34" charset="0"/>
              <a:buChar char="•"/>
            </a:pPr>
            <a:r>
              <a:rPr lang="en-US" altLang="zh-CN" sz="2000" dirty="0"/>
              <a:t>Design the menu</a:t>
            </a:r>
            <a:endParaRPr lang="zh-CN" altLang="en-US" sz="2000" dirty="0"/>
          </a:p>
        </p:txBody>
      </p:sp>
      <p:sp>
        <p:nvSpPr>
          <p:cNvPr id="40" name="文本框 39"/>
          <p:cNvSpPr txBox="1"/>
          <p:nvPr/>
        </p:nvSpPr>
        <p:spPr>
          <a:xfrm>
            <a:off x="7011045" y="5060878"/>
            <a:ext cx="3429000"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Enhancement: bootstrap</a:t>
            </a:r>
            <a:endParaRPr lang="zh-CN" altLang="en-US" sz="2000" dirty="0"/>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rcRect l="60439" r="64" b="74792"/>
          <a:stretch>
            <a:fillRect/>
          </a:stretch>
        </p:blipFill>
        <p:spPr>
          <a:xfrm>
            <a:off x="7858124" y="-21311"/>
            <a:ext cx="4333877" cy="1728787"/>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8266"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 fmla="*/ 2700338 w 4329113"/>
              <a:gd name="connsiteY0" fmla="*/ 1743074 h 1743074"/>
              <a:gd name="connsiteX1" fmla="*/ 0 w 4329113"/>
              <a:gd name="connsiteY1" fmla="*/ 0 h 1743074"/>
              <a:gd name="connsiteX2" fmla="*/ 4329113 w 4329113"/>
              <a:gd name="connsiteY2" fmla="*/ 1743074 h 1743074"/>
              <a:gd name="connsiteX3" fmla="*/ 2700338 w 4329113"/>
              <a:gd name="connsiteY3" fmla="*/ 1743074 h 1743074"/>
            </a:gdLst>
            <a:ahLst/>
            <a:cxnLst>
              <a:cxn ang="0">
                <a:pos x="connsiteX0" y="connsiteY0"/>
              </a:cxn>
              <a:cxn ang="0">
                <a:pos x="connsiteX1" y="connsiteY1"/>
              </a:cxn>
              <a:cxn ang="0">
                <a:pos x="connsiteX2" y="connsiteY2"/>
              </a:cxn>
              <a:cxn ang="0">
                <a:pos x="connsiteX3" y="connsiteY3"/>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0505"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 fmla="*/ 2700338 w 4329113"/>
              <a:gd name="connsiteY0" fmla="*/ 1743074 h 1743074"/>
              <a:gd name="connsiteX1" fmla="*/ 0 w 4329113"/>
              <a:gd name="connsiteY1" fmla="*/ 0 h 1743074"/>
              <a:gd name="connsiteX2" fmla="*/ 4329113 w 4329113"/>
              <a:gd name="connsiteY2" fmla="*/ 1743074 h 1743074"/>
              <a:gd name="connsiteX3" fmla="*/ 2700338 w 4329113"/>
              <a:gd name="connsiteY3" fmla="*/ 1743074 h 1743074"/>
              <a:gd name="connsiteX0" fmla="*/ 4329113 w 4329113"/>
              <a:gd name="connsiteY0" fmla="*/ 1257299 h 1743074"/>
              <a:gd name="connsiteX1" fmla="*/ 0 w 4329113"/>
              <a:gd name="connsiteY1" fmla="*/ 0 h 1743074"/>
              <a:gd name="connsiteX2" fmla="*/ 4329113 w 4329113"/>
              <a:gd name="connsiteY2" fmla="*/ 1743074 h 1743074"/>
              <a:gd name="connsiteX3" fmla="*/ 4329113 w 4329113"/>
              <a:gd name="connsiteY3" fmla="*/ 1257299 h 1743074"/>
              <a:gd name="connsiteX0" fmla="*/ 4329113 w 4329113"/>
              <a:gd name="connsiteY0" fmla="*/ 1243011 h 1743074"/>
              <a:gd name="connsiteX1" fmla="*/ 0 w 4329113"/>
              <a:gd name="connsiteY1" fmla="*/ 0 h 1743074"/>
              <a:gd name="connsiteX2" fmla="*/ 4329113 w 4329113"/>
              <a:gd name="connsiteY2" fmla="*/ 1743074 h 1743074"/>
              <a:gd name="connsiteX3" fmla="*/ 4329113 w 4329113"/>
              <a:gd name="connsiteY3" fmla="*/ 1243011 h 1743074"/>
            </a:gdLst>
            <a:ahLst/>
            <a:cxnLst>
              <a:cxn ang="0">
                <a:pos x="connsiteX0" y="connsiteY0"/>
              </a:cxn>
              <a:cxn ang="0">
                <a:pos x="connsiteX1" y="connsiteY1"/>
              </a:cxn>
              <a:cxn ang="0">
                <a:pos x="connsiteX2" y="connsiteY2"/>
              </a:cxn>
              <a:cxn ang="0">
                <a:pos x="connsiteX3" y="connsiteY3"/>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660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任意多边形 7"/>
          <p:cNvSpPr/>
          <p:nvPr/>
        </p:nvSpPr>
        <p:spPr>
          <a:xfrm>
            <a:off x="9" y="6259228"/>
            <a:ext cx="12187227" cy="598771"/>
          </a:xfrm>
          <a:custGeom>
            <a:avLst/>
            <a:gdLst>
              <a:gd name="connsiteX0" fmla="*/ 4779236 w 12187227"/>
              <a:gd name="connsiteY0" fmla="*/ 0 h 598771"/>
              <a:gd name="connsiteX1" fmla="*/ 12187227 w 12187227"/>
              <a:gd name="connsiteY1" fmla="*/ 598771 h 598771"/>
              <a:gd name="connsiteX2" fmla="*/ 0 w 12187227"/>
              <a:gd name="connsiteY2" fmla="*/ 598771 h 598771"/>
              <a:gd name="connsiteX3" fmla="*/ 4779236 w 12187227"/>
              <a:gd name="connsiteY3" fmla="*/ 0 h 598771"/>
            </a:gdLst>
            <a:ahLst/>
            <a:cxnLst>
              <a:cxn ang="0">
                <a:pos x="connsiteX0" y="connsiteY0"/>
              </a:cxn>
              <a:cxn ang="0">
                <a:pos x="connsiteX1" y="connsiteY1"/>
              </a:cxn>
              <a:cxn ang="0">
                <a:pos x="connsiteX2" y="connsiteY2"/>
              </a:cxn>
              <a:cxn ang="0">
                <a:pos x="connsiteX3" y="connsiteY3"/>
              </a:cxn>
            </a:cxnLst>
            <a:rect l="l" t="t" r="r" b="b"/>
            <a:pathLst>
              <a:path w="12187227" h="598771">
                <a:moveTo>
                  <a:pt x="4779236" y="0"/>
                </a:moveTo>
                <a:lnTo>
                  <a:pt x="12187227" y="598771"/>
                </a:lnTo>
                <a:lnTo>
                  <a:pt x="0" y="598771"/>
                </a:lnTo>
                <a:lnTo>
                  <a:pt x="4779236" y="0"/>
                </a:lnTo>
                <a:close/>
              </a:path>
            </a:pathLst>
          </a:cu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9803" y="6259228"/>
            <a:ext cx="4803336" cy="598771"/>
          </a:xfrm>
          <a:custGeom>
            <a:avLst/>
            <a:gdLst>
              <a:gd name="connsiteX0" fmla="*/ 576 w 4789349"/>
              <a:gd name="connsiteY0" fmla="*/ 0 h 985837"/>
              <a:gd name="connsiteX1" fmla="*/ 4789349 w 4789349"/>
              <a:gd name="connsiteY1" fmla="*/ 387066 h 985837"/>
              <a:gd name="connsiteX2" fmla="*/ 10113 w 4789349"/>
              <a:gd name="connsiteY2" fmla="*/ 985837 h 985837"/>
              <a:gd name="connsiteX3" fmla="*/ 5340 w 4789349"/>
              <a:gd name="connsiteY3" fmla="*/ 985837 h 985837"/>
              <a:gd name="connsiteX4" fmla="*/ 576 w 4789349"/>
              <a:gd name="connsiteY4" fmla="*/ 0 h 985837"/>
              <a:gd name="connsiteX0" fmla="*/ 9523 w 4784009"/>
              <a:gd name="connsiteY0" fmla="*/ 155859 h 598771"/>
              <a:gd name="connsiteX1" fmla="*/ 4784009 w 4784009"/>
              <a:gd name="connsiteY1" fmla="*/ 0 h 598771"/>
              <a:gd name="connsiteX2" fmla="*/ 4773 w 4784009"/>
              <a:gd name="connsiteY2" fmla="*/ 598771 h 598771"/>
              <a:gd name="connsiteX3" fmla="*/ 0 w 4784009"/>
              <a:gd name="connsiteY3" fmla="*/ 598771 h 598771"/>
              <a:gd name="connsiteX4" fmla="*/ 9523 w 4784009"/>
              <a:gd name="connsiteY4" fmla="*/ 155859 h 598771"/>
              <a:gd name="connsiteX0" fmla="*/ 275 w 4803336"/>
              <a:gd name="connsiteY0" fmla="*/ 155859 h 598771"/>
              <a:gd name="connsiteX1" fmla="*/ 4803336 w 4803336"/>
              <a:gd name="connsiteY1" fmla="*/ 0 h 598771"/>
              <a:gd name="connsiteX2" fmla="*/ 24100 w 4803336"/>
              <a:gd name="connsiteY2" fmla="*/ 598771 h 598771"/>
              <a:gd name="connsiteX3" fmla="*/ 19327 w 4803336"/>
              <a:gd name="connsiteY3" fmla="*/ 598771 h 598771"/>
              <a:gd name="connsiteX4" fmla="*/ 275 w 4803336"/>
              <a:gd name="connsiteY4" fmla="*/ 155859 h 5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336" h="598771">
                <a:moveTo>
                  <a:pt x="275" y="155859"/>
                </a:moveTo>
                <a:lnTo>
                  <a:pt x="4803336" y="0"/>
                </a:lnTo>
                <a:lnTo>
                  <a:pt x="24100" y="598771"/>
                </a:lnTo>
                <a:lnTo>
                  <a:pt x="19327" y="598771"/>
                </a:lnTo>
                <a:cubicBezTo>
                  <a:pt x="22502" y="270159"/>
                  <a:pt x="-2900" y="484471"/>
                  <a:pt x="275" y="155859"/>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9803" y="-5"/>
            <a:ext cx="8925203" cy="2514605"/>
          </a:xfrm>
          <a:prstGeom prst="rtTriangle">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062913" y="408535"/>
            <a:ext cx="4162425" cy="5600700"/>
          </a:xfrm>
          <a:custGeom>
            <a:avLst/>
            <a:gdLst>
              <a:gd name="connsiteX0" fmla="*/ 0 w 2857500"/>
              <a:gd name="connsiteY0" fmla="*/ 457200 h 457200"/>
              <a:gd name="connsiteX1" fmla="*/ 1428750 w 2857500"/>
              <a:gd name="connsiteY1" fmla="*/ 0 h 457200"/>
              <a:gd name="connsiteX2" fmla="*/ 2857500 w 2857500"/>
              <a:gd name="connsiteY2" fmla="*/ 457200 h 457200"/>
              <a:gd name="connsiteX3" fmla="*/ 0 w 2857500"/>
              <a:gd name="connsiteY3" fmla="*/ 457200 h 457200"/>
              <a:gd name="connsiteX0" fmla="*/ 0 w 3186113"/>
              <a:gd name="connsiteY0" fmla="*/ 1042988 h 1042988"/>
              <a:gd name="connsiteX1" fmla="*/ 3186113 w 3186113"/>
              <a:gd name="connsiteY1" fmla="*/ 0 h 1042988"/>
              <a:gd name="connsiteX2" fmla="*/ 2857500 w 3186113"/>
              <a:gd name="connsiteY2" fmla="*/ 1042988 h 1042988"/>
              <a:gd name="connsiteX3" fmla="*/ 0 w 3186113"/>
              <a:gd name="connsiteY3" fmla="*/ 1042988 h 1042988"/>
              <a:gd name="connsiteX0" fmla="*/ 0 w 4143376"/>
              <a:gd name="connsiteY0" fmla="*/ 942976 h 1042988"/>
              <a:gd name="connsiteX1" fmla="*/ 4143376 w 4143376"/>
              <a:gd name="connsiteY1" fmla="*/ 0 h 1042988"/>
              <a:gd name="connsiteX2" fmla="*/ 3814763 w 4143376"/>
              <a:gd name="connsiteY2" fmla="*/ 1042988 h 1042988"/>
              <a:gd name="connsiteX3" fmla="*/ 0 w 4143376"/>
              <a:gd name="connsiteY3" fmla="*/ 942976 h 1042988"/>
              <a:gd name="connsiteX0" fmla="*/ 0 w 4186238"/>
              <a:gd name="connsiteY0" fmla="*/ 928688 h 1042988"/>
              <a:gd name="connsiteX1" fmla="*/ 4186238 w 4186238"/>
              <a:gd name="connsiteY1" fmla="*/ 0 h 1042988"/>
              <a:gd name="connsiteX2" fmla="*/ 3857625 w 4186238"/>
              <a:gd name="connsiteY2" fmla="*/ 1042988 h 1042988"/>
              <a:gd name="connsiteX3" fmla="*/ 0 w 4186238"/>
              <a:gd name="connsiteY3" fmla="*/ 928688 h 1042988"/>
              <a:gd name="connsiteX0" fmla="*/ 0 w 4186238"/>
              <a:gd name="connsiteY0" fmla="*/ 928688 h 1485900"/>
              <a:gd name="connsiteX1" fmla="*/ 4186238 w 4186238"/>
              <a:gd name="connsiteY1" fmla="*/ 0 h 1485900"/>
              <a:gd name="connsiteX2" fmla="*/ 4143375 w 4186238"/>
              <a:gd name="connsiteY2" fmla="*/ 1485900 h 1485900"/>
              <a:gd name="connsiteX3" fmla="*/ 0 w 4186238"/>
              <a:gd name="connsiteY3" fmla="*/ 928688 h 1485900"/>
              <a:gd name="connsiteX0" fmla="*/ 0 w 4171951"/>
              <a:gd name="connsiteY0" fmla="*/ 914401 h 1471613"/>
              <a:gd name="connsiteX1" fmla="*/ 4171951 w 4171951"/>
              <a:gd name="connsiteY1" fmla="*/ 0 h 1471613"/>
              <a:gd name="connsiteX2" fmla="*/ 4143375 w 4171951"/>
              <a:gd name="connsiteY2" fmla="*/ 1471613 h 1471613"/>
              <a:gd name="connsiteX3" fmla="*/ 0 w 4171951"/>
              <a:gd name="connsiteY3" fmla="*/ 914401 h 1471613"/>
              <a:gd name="connsiteX0" fmla="*/ 0 w 4171951"/>
              <a:gd name="connsiteY0" fmla="*/ 914401 h 1557338"/>
              <a:gd name="connsiteX1" fmla="*/ 4171951 w 4171951"/>
              <a:gd name="connsiteY1" fmla="*/ 0 h 1557338"/>
              <a:gd name="connsiteX2" fmla="*/ 4143375 w 4171951"/>
              <a:gd name="connsiteY2" fmla="*/ 1557338 h 1557338"/>
              <a:gd name="connsiteX3" fmla="*/ 0 w 4171951"/>
              <a:gd name="connsiteY3" fmla="*/ 914401 h 1557338"/>
              <a:gd name="connsiteX0" fmla="*/ 0 w 4171951"/>
              <a:gd name="connsiteY0" fmla="*/ 914401 h 5500688"/>
              <a:gd name="connsiteX1" fmla="*/ 4171951 w 4171951"/>
              <a:gd name="connsiteY1" fmla="*/ 0 h 5500688"/>
              <a:gd name="connsiteX2" fmla="*/ 4143375 w 4171951"/>
              <a:gd name="connsiteY2" fmla="*/ 5500688 h 5500688"/>
              <a:gd name="connsiteX3" fmla="*/ 0 w 4171951"/>
              <a:gd name="connsiteY3" fmla="*/ 914401 h 5500688"/>
              <a:gd name="connsiteX0" fmla="*/ 0 w 4171951"/>
              <a:gd name="connsiteY0" fmla="*/ 914401 h 5543550"/>
              <a:gd name="connsiteX1" fmla="*/ 4171951 w 4171951"/>
              <a:gd name="connsiteY1" fmla="*/ 0 h 5543550"/>
              <a:gd name="connsiteX2" fmla="*/ 4143375 w 4171951"/>
              <a:gd name="connsiteY2" fmla="*/ 5543550 h 5543550"/>
              <a:gd name="connsiteX3" fmla="*/ 0 w 4171951"/>
              <a:gd name="connsiteY3" fmla="*/ 914401 h 5543550"/>
              <a:gd name="connsiteX0" fmla="*/ 0 w 4152901"/>
              <a:gd name="connsiteY0" fmla="*/ 933451 h 5543550"/>
              <a:gd name="connsiteX1" fmla="*/ 4152901 w 4152901"/>
              <a:gd name="connsiteY1" fmla="*/ 0 h 5543550"/>
              <a:gd name="connsiteX2" fmla="*/ 4124325 w 4152901"/>
              <a:gd name="connsiteY2" fmla="*/ 5543550 h 5543550"/>
              <a:gd name="connsiteX3" fmla="*/ 0 w 4152901"/>
              <a:gd name="connsiteY3" fmla="*/ 933451 h 5543550"/>
              <a:gd name="connsiteX0" fmla="*/ 0 w 4152901"/>
              <a:gd name="connsiteY0" fmla="*/ 933451 h 5600700"/>
              <a:gd name="connsiteX1" fmla="*/ 4152901 w 4152901"/>
              <a:gd name="connsiteY1" fmla="*/ 0 h 5600700"/>
              <a:gd name="connsiteX2" fmla="*/ 4124325 w 4152901"/>
              <a:gd name="connsiteY2" fmla="*/ 5600700 h 5600700"/>
              <a:gd name="connsiteX3" fmla="*/ 0 w 4152901"/>
              <a:gd name="connsiteY3" fmla="*/ 933451 h 5600700"/>
              <a:gd name="connsiteX0" fmla="*/ 0 w 4162425"/>
              <a:gd name="connsiteY0" fmla="*/ 933451 h 5600700"/>
              <a:gd name="connsiteX1" fmla="*/ 4152901 w 4162425"/>
              <a:gd name="connsiteY1" fmla="*/ 0 h 5600700"/>
              <a:gd name="connsiteX2" fmla="*/ 4162425 w 4162425"/>
              <a:gd name="connsiteY2" fmla="*/ 5600700 h 5600700"/>
              <a:gd name="connsiteX3" fmla="*/ 0 w 4162425"/>
              <a:gd name="connsiteY3" fmla="*/ 933451 h 5600700"/>
            </a:gdLst>
            <a:ahLst/>
            <a:cxnLst>
              <a:cxn ang="0">
                <a:pos x="connsiteX0" y="connsiteY0"/>
              </a:cxn>
              <a:cxn ang="0">
                <a:pos x="connsiteX1" y="connsiteY1"/>
              </a:cxn>
              <a:cxn ang="0">
                <a:pos x="connsiteX2" y="connsiteY2"/>
              </a:cxn>
              <a:cxn ang="0">
                <a:pos x="connsiteX3" y="connsiteY3"/>
              </a:cxn>
            </a:cxnLst>
            <a:rect l="l" t="t" r="r" b="b"/>
            <a:pathLst>
              <a:path w="4162425" h="5600700">
                <a:moveTo>
                  <a:pt x="0" y="933451"/>
                </a:moveTo>
                <a:lnTo>
                  <a:pt x="4152901" y="0"/>
                </a:lnTo>
                <a:cubicBezTo>
                  <a:pt x="4156076" y="1866900"/>
                  <a:pt x="4159250" y="3733800"/>
                  <a:pt x="4162425" y="5600700"/>
                </a:cubicBezTo>
                <a:lnTo>
                  <a:pt x="0" y="933451"/>
                </a:ln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415589" y="397041"/>
            <a:ext cx="7790701" cy="6009238"/>
          </a:xfrm>
          <a:custGeom>
            <a:avLst/>
            <a:gdLst>
              <a:gd name="connsiteX0" fmla="*/ 0 w 2814637"/>
              <a:gd name="connsiteY0" fmla="*/ 0 h 3643312"/>
              <a:gd name="connsiteX1" fmla="*/ 2814637 w 2814637"/>
              <a:gd name="connsiteY1" fmla="*/ 0 h 3643312"/>
              <a:gd name="connsiteX2" fmla="*/ 2814637 w 2814637"/>
              <a:gd name="connsiteY2" fmla="*/ 3643312 h 3643312"/>
              <a:gd name="connsiteX3" fmla="*/ 0 w 2814637"/>
              <a:gd name="connsiteY3" fmla="*/ 3643312 h 3643312"/>
              <a:gd name="connsiteX4" fmla="*/ 0 w 2814637"/>
              <a:gd name="connsiteY4" fmla="*/ 0 h 3643312"/>
              <a:gd name="connsiteX0" fmla="*/ 0 w 4029074"/>
              <a:gd name="connsiteY0" fmla="*/ 1285876 h 4929188"/>
              <a:gd name="connsiteX1" fmla="*/ 4029074 w 4029074"/>
              <a:gd name="connsiteY1" fmla="*/ 0 h 4929188"/>
              <a:gd name="connsiteX2" fmla="*/ 2814637 w 4029074"/>
              <a:gd name="connsiteY2" fmla="*/ 4929188 h 4929188"/>
              <a:gd name="connsiteX3" fmla="*/ 0 w 4029074"/>
              <a:gd name="connsiteY3" fmla="*/ 4929188 h 4929188"/>
              <a:gd name="connsiteX4" fmla="*/ 0 w 4029074"/>
              <a:gd name="connsiteY4" fmla="*/ 1285876 h 4929188"/>
              <a:gd name="connsiteX0" fmla="*/ 0 w 4029074"/>
              <a:gd name="connsiteY0" fmla="*/ 1285876 h 6000750"/>
              <a:gd name="connsiteX1" fmla="*/ 4029074 w 4029074"/>
              <a:gd name="connsiteY1" fmla="*/ 0 h 6000750"/>
              <a:gd name="connsiteX2" fmla="*/ 4000499 w 4029074"/>
              <a:gd name="connsiteY2" fmla="*/ 6000750 h 6000750"/>
              <a:gd name="connsiteX3" fmla="*/ 0 w 4029074"/>
              <a:gd name="connsiteY3" fmla="*/ 4929188 h 6000750"/>
              <a:gd name="connsiteX4" fmla="*/ 0 w 4029074"/>
              <a:gd name="connsiteY4" fmla="*/ 1285876 h 6000750"/>
              <a:gd name="connsiteX0" fmla="*/ 0 w 4043362"/>
              <a:gd name="connsiteY0" fmla="*/ 1285876 h 6072188"/>
              <a:gd name="connsiteX1" fmla="*/ 4029074 w 4043362"/>
              <a:gd name="connsiteY1" fmla="*/ 0 h 6072188"/>
              <a:gd name="connsiteX2" fmla="*/ 4043362 w 4043362"/>
              <a:gd name="connsiteY2" fmla="*/ 6072188 h 6072188"/>
              <a:gd name="connsiteX3" fmla="*/ 0 w 4043362"/>
              <a:gd name="connsiteY3" fmla="*/ 4929188 h 6072188"/>
              <a:gd name="connsiteX4" fmla="*/ 0 w 4043362"/>
              <a:gd name="connsiteY4" fmla="*/ 1285876 h 6072188"/>
              <a:gd name="connsiteX0" fmla="*/ 0 w 4043362"/>
              <a:gd name="connsiteY0" fmla="*/ 1414464 h 6200776"/>
              <a:gd name="connsiteX1" fmla="*/ 4029074 w 4043362"/>
              <a:gd name="connsiteY1" fmla="*/ 0 h 6200776"/>
              <a:gd name="connsiteX2" fmla="*/ 4043362 w 4043362"/>
              <a:gd name="connsiteY2" fmla="*/ 6200776 h 6200776"/>
              <a:gd name="connsiteX3" fmla="*/ 0 w 4043362"/>
              <a:gd name="connsiteY3" fmla="*/ 5057776 h 6200776"/>
              <a:gd name="connsiteX4" fmla="*/ 0 w 4043362"/>
              <a:gd name="connsiteY4" fmla="*/ 1414464 h 6200776"/>
              <a:gd name="connsiteX0" fmla="*/ 0 w 4029809"/>
              <a:gd name="connsiteY0" fmla="*/ 1414464 h 6015039"/>
              <a:gd name="connsiteX1" fmla="*/ 4029074 w 4029809"/>
              <a:gd name="connsiteY1" fmla="*/ 0 h 6015039"/>
              <a:gd name="connsiteX2" fmla="*/ 4018480 w 4029809"/>
              <a:gd name="connsiteY2" fmla="*/ 6015039 h 6015039"/>
              <a:gd name="connsiteX3" fmla="*/ 0 w 4029809"/>
              <a:gd name="connsiteY3" fmla="*/ 5057776 h 6015039"/>
              <a:gd name="connsiteX4" fmla="*/ 0 w 4029809"/>
              <a:gd name="connsiteY4" fmla="*/ 1414464 h 6015039"/>
              <a:gd name="connsiteX0" fmla="*/ 0 w 4030921"/>
              <a:gd name="connsiteY0" fmla="*/ 1414464 h 5849866"/>
              <a:gd name="connsiteX1" fmla="*/ 4029074 w 4030921"/>
              <a:gd name="connsiteY1" fmla="*/ 0 h 5849866"/>
              <a:gd name="connsiteX2" fmla="*/ 4030921 w 4030921"/>
              <a:gd name="connsiteY2" fmla="*/ 5849866 h 5849866"/>
              <a:gd name="connsiteX3" fmla="*/ 0 w 4030921"/>
              <a:gd name="connsiteY3" fmla="*/ 5057776 h 5849866"/>
              <a:gd name="connsiteX4" fmla="*/ 0 w 4030921"/>
              <a:gd name="connsiteY4" fmla="*/ 1414464 h 5849866"/>
              <a:gd name="connsiteX0" fmla="*/ 0 w 4030921"/>
              <a:gd name="connsiteY0" fmla="*/ 1235527 h 5670929"/>
              <a:gd name="connsiteX1" fmla="*/ 4029074 w 4030921"/>
              <a:gd name="connsiteY1" fmla="*/ 0 h 5670929"/>
              <a:gd name="connsiteX2" fmla="*/ 4030921 w 4030921"/>
              <a:gd name="connsiteY2" fmla="*/ 5670929 h 5670929"/>
              <a:gd name="connsiteX3" fmla="*/ 0 w 4030921"/>
              <a:gd name="connsiteY3" fmla="*/ 4878839 h 5670929"/>
              <a:gd name="connsiteX4" fmla="*/ 0 w 4030921"/>
              <a:gd name="connsiteY4" fmla="*/ 1235527 h 5670929"/>
              <a:gd name="connsiteX0" fmla="*/ 0 w 4030921"/>
              <a:gd name="connsiteY0" fmla="*/ 1276821 h 5712223"/>
              <a:gd name="connsiteX1" fmla="*/ 4015127 w 4030921"/>
              <a:gd name="connsiteY1" fmla="*/ 0 h 5712223"/>
              <a:gd name="connsiteX2" fmla="*/ 4030921 w 4030921"/>
              <a:gd name="connsiteY2" fmla="*/ 5712223 h 5712223"/>
              <a:gd name="connsiteX3" fmla="*/ 0 w 4030921"/>
              <a:gd name="connsiteY3" fmla="*/ 4920133 h 5712223"/>
              <a:gd name="connsiteX4" fmla="*/ 0 w 4030921"/>
              <a:gd name="connsiteY4" fmla="*/ 1276821 h 5712223"/>
              <a:gd name="connsiteX0" fmla="*/ 0 w 4030921"/>
              <a:gd name="connsiteY0" fmla="*/ 1276821 h 5767281"/>
              <a:gd name="connsiteX1" fmla="*/ 4015127 w 4030921"/>
              <a:gd name="connsiteY1" fmla="*/ 0 h 5767281"/>
              <a:gd name="connsiteX2" fmla="*/ 4030921 w 4030921"/>
              <a:gd name="connsiteY2" fmla="*/ 5767281 h 5767281"/>
              <a:gd name="connsiteX3" fmla="*/ 0 w 4030921"/>
              <a:gd name="connsiteY3" fmla="*/ 4920133 h 5767281"/>
              <a:gd name="connsiteX4" fmla="*/ 0 w 4030921"/>
              <a:gd name="connsiteY4" fmla="*/ 1276821 h 576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0921" h="5767281">
                <a:moveTo>
                  <a:pt x="0" y="1276821"/>
                </a:moveTo>
                <a:lnTo>
                  <a:pt x="4015127" y="0"/>
                </a:lnTo>
                <a:cubicBezTo>
                  <a:pt x="4019890" y="2024063"/>
                  <a:pt x="4026158" y="3743218"/>
                  <a:pt x="4030921" y="5767281"/>
                </a:cubicBezTo>
                <a:lnTo>
                  <a:pt x="0" y="4920133"/>
                </a:lnTo>
                <a:lnTo>
                  <a:pt x="0" y="1276821"/>
                </a:lnTo>
                <a:close/>
              </a:path>
            </a:pathLst>
          </a:custGeom>
          <a:solidFill>
            <a:schemeClr val="accent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087979" y="1507183"/>
            <a:ext cx="5899351" cy="4154984"/>
          </a:xfrm>
          <a:prstGeom prst="rect">
            <a:avLst/>
          </a:prstGeom>
          <a:noFill/>
        </p:spPr>
        <p:txBody>
          <a:bodyPr wrap="square" rtlCol="0">
            <a:spAutoFit/>
          </a:bodyPr>
          <a:lstStyle/>
          <a:p>
            <a:pPr marL="342900" lvl="0" indent="-342900">
              <a:buFont typeface="Arial" charset="0"/>
              <a:buChar char="•"/>
              <a:defRPr/>
            </a:pPr>
            <a:r>
              <a:rPr lang="en-US" altLang="zh-CN" sz="2400" dirty="0">
                <a:solidFill>
                  <a:prstClr val="white"/>
                </a:solidFill>
                <a:ea typeface="宋体" panose="02010600030101010101" pitchFamily="2" charset="-122"/>
              </a:rPr>
              <a:t>Download all the stocks’ tickers, estimated and actual EPS, and EPS release date.</a:t>
            </a:r>
          </a:p>
          <a:p>
            <a:pPr marL="342900" lvl="0" indent="-342900">
              <a:buFont typeface="Arial" charset="0"/>
              <a:buChar char="•"/>
              <a:defRPr/>
            </a:pPr>
            <a:r>
              <a:rPr lang="en-US" altLang="zh-CN" sz="2400" dirty="0">
                <a:solidFill>
                  <a:prstClr val="white"/>
                </a:solidFill>
                <a:ea typeface="宋体" panose="02010600030101010101" pitchFamily="2" charset="-122"/>
              </a:rPr>
              <a:t>In  the excel file, decide the start-date and end-date of each stock’s 61 days period and change all the date to format </a:t>
            </a:r>
            <a:r>
              <a:rPr lang="en-US" altLang="zh-CN" sz="2400" dirty="0" err="1">
                <a:solidFill>
                  <a:prstClr val="white"/>
                </a:solidFill>
                <a:ea typeface="宋体" panose="02010600030101010101" pitchFamily="2" charset="-122"/>
              </a:rPr>
              <a:t>yyyy-mm-ddThh:mm:ss</a:t>
            </a:r>
            <a:r>
              <a:rPr lang="en-US" altLang="zh-CN" sz="2400" dirty="0">
                <a:solidFill>
                  <a:prstClr val="white"/>
                </a:solidFill>
                <a:ea typeface="宋体" panose="02010600030101010101" pitchFamily="2" charset="-122"/>
              </a:rPr>
              <a:t>.  Save as csv file.</a:t>
            </a:r>
          </a:p>
          <a:p>
            <a:pPr marL="342900" indent="-342900">
              <a:buFont typeface="Arial" charset="0"/>
              <a:buChar char="•"/>
              <a:defRPr/>
            </a:pPr>
            <a:r>
              <a:rPr lang="en-US" altLang="zh-CN" sz="2400" dirty="0">
                <a:solidFill>
                  <a:prstClr val="white"/>
                </a:solidFill>
                <a:ea typeface="宋体" panose="02010600030101010101" pitchFamily="2" charset="-122"/>
              </a:rPr>
              <a:t>Read csv and store data in three maps (map&lt;string, string&gt; &amp;map1, map&lt;string, vector&lt;double&gt;&gt;&amp;map2, map&lt;string, vector&lt;string&gt;&gt; &amp;map3)</a:t>
            </a:r>
          </a:p>
          <a:p>
            <a:pPr marL="342900" indent="-342900">
              <a:buFont typeface="Arial" charset="0"/>
              <a:buChar char="•"/>
              <a:defRPr/>
            </a:pPr>
            <a:endParaRPr lang="en-US" altLang="zh-CN" sz="2400" dirty="0">
              <a:solidFill>
                <a:prstClr val="white"/>
              </a:solidFill>
              <a:ea typeface="宋体" panose="02010600030101010101" pitchFamily="2" charset="-122"/>
            </a:endParaRPr>
          </a:p>
        </p:txBody>
      </p:sp>
      <p:grpSp>
        <p:nvGrpSpPr>
          <p:cNvPr id="25" name="组合 24"/>
          <p:cNvGrpSpPr/>
          <p:nvPr/>
        </p:nvGrpSpPr>
        <p:grpSpPr>
          <a:xfrm>
            <a:off x="75239" y="57147"/>
            <a:ext cx="5064478" cy="900116"/>
            <a:chOff x="819154" y="57147"/>
            <a:chExt cx="5064478" cy="900116"/>
          </a:xfrm>
        </p:grpSpPr>
        <p:sp>
          <p:nvSpPr>
            <p:cNvPr id="27" name="文本框 26"/>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cs typeface="Segoe UI Black" panose="020B0A02040204020203" pitchFamily="34" charset="0"/>
                </a:rPr>
                <a:t>Import Data</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29" name="矩形 28"/>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1718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6363"/>
          <a:stretch/>
        </p:blipFill>
        <p:spPr>
          <a:xfrm>
            <a:off x="1" y="0"/>
            <a:ext cx="6192982" cy="6858000"/>
          </a:xfrm>
          <a:prstGeom prst="rect">
            <a:avLst/>
          </a:prstGeom>
        </p:spPr>
      </p:pic>
      <p:sp>
        <p:nvSpPr>
          <p:cNvPr id="6" name="矩形 5"/>
          <p:cNvSpPr/>
          <p:nvPr/>
        </p:nvSpPr>
        <p:spPr>
          <a:xfrm>
            <a:off x="5486400" y="0"/>
            <a:ext cx="706583" cy="3519055"/>
          </a:xfrm>
          <a:custGeom>
            <a:avLst/>
            <a:gdLst>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3519055 h 3519055"/>
              <a:gd name="connsiteX4" fmla="*/ 0 w 997527"/>
              <a:gd name="connsiteY4" fmla="*/ 0 h 3519055"/>
              <a:gd name="connsiteX0" fmla="*/ 0 w 997527"/>
              <a:gd name="connsiteY0" fmla="*/ 0 h 3519055"/>
              <a:gd name="connsiteX1" fmla="*/ 997527 w 997527"/>
              <a:gd name="connsiteY1" fmla="*/ 0 h 3519055"/>
              <a:gd name="connsiteX2" fmla="*/ 997527 w 997527"/>
              <a:gd name="connsiteY2" fmla="*/ 3519055 h 3519055"/>
              <a:gd name="connsiteX3" fmla="*/ 0 w 997527"/>
              <a:gd name="connsiteY3" fmla="*/ 2951018 h 3519055"/>
              <a:gd name="connsiteX4" fmla="*/ 0 w 997527"/>
              <a:gd name="connsiteY4" fmla="*/ 0 h 351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519055">
                <a:moveTo>
                  <a:pt x="0" y="0"/>
                </a:moveTo>
                <a:lnTo>
                  <a:pt x="997527" y="0"/>
                </a:lnTo>
                <a:lnTo>
                  <a:pt x="997527" y="3519055"/>
                </a:lnTo>
                <a:lnTo>
                  <a:pt x="0" y="295101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24638" y="3546374"/>
            <a:ext cx="706583" cy="3338945"/>
          </a:xfrm>
          <a:custGeom>
            <a:avLst/>
            <a:gdLst>
              <a:gd name="connsiteX0" fmla="*/ 0 w 997527"/>
              <a:gd name="connsiteY0" fmla="*/ 0 h 3338945"/>
              <a:gd name="connsiteX1" fmla="*/ 997527 w 997527"/>
              <a:gd name="connsiteY1" fmla="*/ 0 h 3338945"/>
              <a:gd name="connsiteX2" fmla="*/ 997527 w 997527"/>
              <a:gd name="connsiteY2" fmla="*/ 3338945 h 3338945"/>
              <a:gd name="connsiteX3" fmla="*/ 0 w 997527"/>
              <a:gd name="connsiteY3" fmla="*/ 3338945 h 3338945"/>
              <a:gd name="connsiteX4" fmla="*/ 0 w 997527"/>
              <a:gd name="connsiteY4" fmla="*/ 0 h 3338945"/>
              <a:gd name="connsiteX0" fmla="*/ 13854 w 997527"/>
              <a:gd name="connsiteY0" fmla="*/ 457200 h 3338945"/>
              <a:gd name="connsiteX1" fmla="*/ 997527 w 997527"/>
              <a:gd name="connsiteY1" fmla="*/ 0 h 3338945"/>
              <a:gd name="connsiteX2" fmla="*/ 997527 w 997527"/>
              <a:gd name="connsiteY2" fmla="*/ 3338945 h 3338945"/>
              <a:gd name="connsiteX3" fmla="*/ 0 w 997527"/>
              <a:gd name="connsiteY3" fmla="*/ 3338945 h 3338945"/>
              <a:gd name="connsiteX4" fmla="*/ 13854 w 997527"/>
              <a:gd name="connsiteY4" fmla="*/ 457200 h 333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527" h="3338945">
                <a:moveTo>
                  <a:pt x="13854" y="457200"/>
                </a:moveTo>
                <a:lnTo>
                  <a:pt x="997527" y="0"/>
                </a:lnTo>
                <a:lnTo>
                  <a:pt x="997527" y="3338945"/>
                </a:lnTo>
                <a:lnTo>
                  <a:pt x="0" y="3338945"/>
                </a:lnTo>
                <a:lnTo>
                  <a:pt x="13854" y="4572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0" y="1873598"/>
            <a:ext cx="1771649" cy="4984402"/>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772646" y="385759"/>
            <a:ext cx="817418" cy="81741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959685" y="479599"/>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0" name="文本框 19"/>
          <p:cNvSpPr txBox="1"/>
          <p:nvPr/>
        </p:nvSpPr>
        <p:spPr>
          <a:xfrm>
            <a:off x="6959685" y="1708050"/>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1" name="文本框 20"/>
          <p:cNvSpPr txBox="1"/>
          <p:nvPr/>
        </p:nvSpPr>
        <p:spPr>
          <a:xfrm>
            <a:off x="6959685" y="2968813"/>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2" name="文本框 21"/>
          <p:cNvSpPr txBox="1"/>
          <p:nvPr/>
        </p:nvSpPr>
        <p:spPr>
          <a:xfrm>
            <a:off x="6958584" y="3130876"/>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3" name="文本框 22"/>
          <p:cNvSpPr txBox="1"/>
          <p:nvPr/>
        </p:nvSpPr>
        <p:spPr>
          <a:xfrm>
            <a:off x="7777102" y="387265"/>
            <a:ext cx="4341745" cy="2677656"/>
          </a:xfrm>
          <a:prstGeom prst="rect">
            <a:avLst/>
          </a:prstGeom>
          <a:noFill/>
        </p:spPr>
        <p:txBody>
          <a:bodyPr wrap="square" rtlCol="0">
            <a:spAutoFit/>
          </a:bodyPr>
          <a:lstStyle/>
          <a:p>
            <a:r>
              <a:rPr lang="en-US" altLang="zh-CN" sz="2400" dirty="0"/>
              <a:t>3 maps:</a:t>
            </a:r>
          </a:p>
          <a:p>
            <a:r>
              <a:rPr lang="en-US" altLang="zh-CN" sz="2400" dirty="0"/>
              <a:t>Call by value:</a:t>
            </a:r>
          </a:p>
          <a:p>
            <a:r>
              <a:rPr lang="en-US" altLang="zh-CN" sz="2400" dirty="0"/>
              <a:t>Map: get symbol, </a:t>
            </a:r>
            <a:r>
              <a:rPr lang="en-US" altLang="zh-CN" sz="2400" dirty="0" err="1"/>
              <a:t>startdate</a:t>
            </a:r>
            <a:r>
              <a:rPr lang="en-US" altLang="zh-CN" sz="2400" dirty="0"/>
              <a:t> and </a:t>
            </a:r>
            <a:r>
              <a:rPr lang="en-US" altLang="zh-CN" sz="2400" dirty="0" err="1"/>
              <a:t>enddate</a:t>
            </a:r>
            <a:endParaRPr lang="en-US" altLang="zh-CN" sz="2400" dirty="0"/>
          </a:p>
          <a:p>
            <a:r>
              <a:rPr lang="en-US" altLang="zh-CN" sz="2400" dirty="0"/>
              <a:t>Call by reference:</a:t>
            </a:r>
          </a:p>
          <a:p>
            <a:r>
              <a:rPr lang="en-US" altLang="zh-CN" sz="2400" dirty="0"/>
              <a:t>Map: store symbol and stock/SPY adjusted close price</a:t>
            </a:r>
          </a:p>
        </p:txBody>
      </p:sp>
      <p:sp>
        <p:nvSpPr>
          <p:cNvPr id="27" name="直角三角形 26"/>
          <p:cNvSpPr/>
          <p:nvPr/>
        </p:nvSpPr>
        <p:spPr>
          <a:xfrm flipV="1">
            <a:off x="0" y="-43208"/>
            <a:ext cx="1302326" cy="3885427"/>
          </a:xfrm>
          <a:prstGeom prst="rtTriangle">
            <a:avLst/>
          </a:pr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6">
            <a:extLst>
              <a:ext uri="{FF2B5EF4-FFF2-40B4-BE49-F238E27FC236}">
                <a16:creationId xmlns:a16="http://schemas.microsoft.com/office/drawing/2014/main" id="{6D59CF75-03D0-4D63-8B2D-63F70B643CB8}"/>
              </a:ext>
            </a:extLst>
          </p:cNvPr>
          <p:cNvSpPr/>
          <p:nvPr/>
        </p:nvSpPr>
        <p:spPr>
          <a:xfrm>
            <a:off x="6716129" y="3249823"/>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0">
            <a:extLst>
              <a:ext uri="{FF2B5EF4-FFF2-40B4-BE49-F238E27FC236}">
                <a16:creationId xmlns:a16="http://schemas.microsoft.com/office/drawing/2014/main" id="{179BE753-ED9C-4193-B632-9FC651A63814}"/>
              </a:ext>
            </a:extLst>
          </p:cNvPr>
          <p:cNvSpPr txBox="1"/>
          <p:nvPr/>
        </p:nvSpPr>
        <p:spPr>
          <a:xfrm>
            <a:off x="6894094" y="3326120"/>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28" name="文本框 24">
            <a:extLst>
              <a:ext uri="{FF2B5EF4-FFF2-40B4-BE49-F238E27FC236}">
                <a16:creationId xmlns:a16="http://schemas.microsoft.com/office/drawing/2014/main" id="{934F70B4-5DDD-4972-9C9F-16C260979B48}"/>
              </a:ext>
            </a:extLst>
          </p:cNvPr>
          <p:cNvSpPr txBox="1"/>
          <p:nvPr/>
        </p:nvSpPr>
        <p:spPr>
          <a:xfrm>
            <a:off x="7776002" y="3315542"/>
            <a:ext cx="3823854" cy="1200329"/>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Generate vector of symbols</a:t>
            </a:r>
          </a:p>
          <a:p>
            <a:r>
              <a:rPr lang="en-US" altLang="zh-CN" sz="2400" dirty="0">
                <a:solidFill>
                  <a:schemeClr val="tx1">
                    <a:lumMod val="65000"/>
                    <a:lumOff val="35000"/>
                  </a:schemeClr>
                </a:solidFill>
                <a:ea typeface="Tahoma" panose="020B0604030504040204" pitchFamily="34" charset="0"/>
                <a:cs typeface="Tahoma" panose="020B0604030504040204" pitchFamily="34" charset="0"/>
              </a:rPr>
              <a:t>Get cookies</a:t>
            </a:r>
            <a:endParaRPr lang="zh-CN" altLang="en-US" sz="2400" dirty="0">
              <a:solidFill>
                <a:schemeClr val="tx1">
                  <a:lumMod val="65000"/>
                  <a:lumOff val="35000"/>
                </a:schemeClr>
              </a:solidFill>
              <a:cs typeface="Tahoma" panose="020B0604030504040204" pitchFamily="34" charset="0"/>
            </a:endParaRPr>
          </a:p>
          <a:p>
            <a:endParaRPr lang="zh-CN" altLang="en-US" sz="2400" dirty="0">
              <a:solidFill>
                <a:schemeClr val="tx1">
                  <a:lumMod val="65000"/>
                  <a:lumOff val="35000"/>
                </a:schemeClr>
              </a:solidFill>
              <a:cs typeface="Tahoma" panose="020B0604030504040204" pitchFamily="34" charset="0"/>
            </a:endParaRPr>
          </a:p>
        </p:txBody>
      </p:sp>
      <p:sp>
        <p:nvSpPr>
          <p:cNvPr id="29" name="文本框 21"/>
          <p:cNvSpPr txBox="1"/>
          <p:nvPr/>
        </p:nvSpPr>
        <p:spPr>
          <a:xfrm>
            <a:off x="7019095" y="5466861"/>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1" name="文本框 20">
            <a:extLst>
              <a:ext uri="{FF2B5EF4-FFF2-40B4-BE49-F238E27FC236}">
                <a16:creationId xmlns:a16="http://schemas.microsoft.com/office/drawing/2014/main" id="{179BE753-ED9C-4193-B632-9FC651A63814}"/>
              </a:ext>
            </a:extLst>
          </p:cNvPr>
          <p:cNvSpPr txBox="1"/>
          <p:nvPr/>
        </p:nvSpPr>
        <p:spPr>
          <a:xfrm>
            <a:off x="6958584" y="5432719"/>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2" name="文本框 24">
            <a:extLst>
              <a:ext uri="{FF2B5EF4-FFF2-40B4-BE49-F238E27FC236}">
                <a16:creationId xmlns:a16="http://schemas.microsoft.com/office/drawing/2014/main" id="{934F70B4-5DDD-4972-9C9F-16C260979B48}"/>
              </a:ext>
            </a:extLst>
          </p:cNvPr>
          <p:cNvSpPr txBox="1"/>
          <p:nvPr/>
        </p:nvSpPr>
        <p:spPr>
          <a:xfrm>
            <a:off x="7770702" y="5432719"/>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Store the value in maps</a:t>
            </a:r>
            <a:endParaRPr lang="zh-CN" altLang="en-US" sz="2400" dirty="0">
              <a:solidFill>
                <a:schemeClr val="tx1">
                  <a:lumMod val="65000"/>
                  <a:lumOff val="35000"/>
                </a:schemeClr>
              </a:solidFill>
              <a:cs typeface="Tahoma" panose="020B0604030504040204" pitchFamily="34" charset="0"/>
            </a:endParaRPr>
          </a:p>
        </p:txBody>
      </p:sp>
      <p:grpSp>
        <p:nvGrpSpPr>
          <p:cNvPr id="33" name="组合 13">
            <a:extLst>
              <a:ext uri="{FF2B5EF4-FFF2-40B4-BE49-F238E27FC236}">
                <a16:creationId xmlns:a16="http://schemas.microsoft.com/office/drawing/2014/main" id="{EA9B985F-7936-42E5-8898-7D74E4FD55A3}"/>
              </a:ext>
            </a:extLst>
          </p:cNvPr>
          <p:cNvGrpSpPr/>
          <p:nvPr/>
        </p:nvGrpSpPr>
        <p:grpSpPr>
          <a:xfrm>
            <a:off x="73152" y="57147"/>
            <a:ext cx="5064478" cy="900116"/>
            <a:chOff x="819154" y="57147"/>
            <a:chExt cx="5064478" cy="900116"/>
          </a:xfrm>
        </p:grpSpPr>
        <p:sp>
          <p:nvSpPr>
            <p:cNvPr id="34" name="文本框 15">
              <a:extLst>
                <a:ext uri="{FF2B5EF4-FFF2-40B4-BE49-F238E27FC236}">
                  <a16:creationId xmlns:a16="http://schemas.microsoft.com/office/drawing/2014/main" id="{326E231F-624A-4A8D-8812-4849304AC544}"/>
                </a:ext>
              </a:extLst>
            </p:cNvPr>
            <p:cNvSpPr txBox="1"/>
            <p:nvPr/>
          </p:nvSpPr>
          <p:spPr>
            <a:xfrm>
              <a:off x="1040170" y="57147"/>
              <a:ext cx="4843462" cy="646331"/>
            </a:xfrm>
            <a:prstGeom prst="rect">
              <a:avLst/>
            </a:prstGeom>
            <a:noFill/>
          </p:spPr>
          <p:txBody>
            <a:bodyPr wrap="square" rtlCol="0">
              <a:spAutoFit/>
            </a:bodyPr>
            <a:lstStyle/>
            <a:p>
              <a:r>
                <a:rPr lang="en-US" altLang="zh-CN" sz="3500" b="1" dirty="0" err="1">
                  <a:solidFill>
                    <a:schemeClr val="accent1">
                      <a:lumMod val="75000"/>
                    </a:schemeClr>
                  </a:solidFill>
                  <a:latin typeface="Segoe UI Emoji" panose="020B0502040204020203" pitchFamily="34" charset="0"/>
                  <a:cs typeface="Segoe UI Black" panose="020B0A02040204020203" pitchFamily="34" charset="0"/>
                </a:rPr>
                <a:t>Libcurl</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35" name="矩形 17">
              <a:extLst>
                <a:ext uri="{FF2B5EF4-FFF2-40B4-BE49-F238E27FC236}">
                  <a16:creationId xmlns:a16="http://schemas.microsoft.com/office/drawing/2014/main" id="{F2B1070C-50FA-4732-9587-0918E7A88CFC}"/>
                </a:ext>
              </a:extLst>
            </p:cNvPr>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16">
            <a:extLst>
              <a:ext uri="{FF2B5EF4-FFF2-40B4-BE49-F238E27FC236}">
                <a16:creationId xmlns:a16="http://schemas.microsoft.com/office/drawing/2014/main" id="{DD2A2AC3-D1D2-4CE1-87D2-5348F7A7C92F}"/>
              </a:ext>
            </a:extLst>
          </p:cNvPr>
          <p:cNvSpPr/>
          <p:nvPr/>
        </p:nvSpPr>
        <p:spPr>
          <a:xfrm>
            <a:off x="6742375" y="4282080"/>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20">
            <a:extLst>
              <a:ext uri="{FF2B5EF4-FFF2-40B4-BE49-F238E27FC236}">
                <a16:creationId xmlns:a16="http://schemas.microsoft.com/office/drawing/2014/main" id="{799B58C6-0D82-4018-A17C-134CF2D78F69}"/>
              </a:ext>
            </a:extLst>
          </p:cNvPr>
          <p:cNvSpPr txBox="1"/>
          <p:nvPr/>
        </p:nvSpPr>
        <p:spPr>
          <a:xfrm>
            <a:off x="6955574" y="4335442"/>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38" name="椭圆 16">
            <a:extLst>
              <a:ext uri="{FF2B5EF4-FFF2-40B4-BE49-F238E27FC236}">
                <a16:creationId xmlns:a16="http://schemas.microsoft.com/office/drawing/2014/main" id="{9CE36BCF-75C1-4C27-A8C4-33FE386A1149}"/>
              </a:ext>
            </a:extLst>
          </p:cNvPr>
          <p:cNvSpPr/>
          <p:nvPr/>
        </p:nvSpPr>
        <p:spPr>
          <a:xfrm>
            <a:off x="6742375" y="5270822"/>
            <a:ext cx="817418" cy="81741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a:extLst>
              <a:ext uri="{FF2B5EF4-FFF2-40B4-BE49-F238E27FC236}">
                <a16:creationId xmlns:a16="http://schemas.microsoft.com/office/drawing/2014/main" id="{49937995-FA1A-4EF4-A862-C082A42A2CD1}"/>
              </a:ext>
            </a:extLst>
          </p:cNvPr>
          <p:cNvSpPr txBox="1"/>
          <p:nvPr/>
        </p:nvSpPr>
        <p:spPr>
          <a:xfrm>
            <a:off x="6953284" y="5314337"/>
            <a:ext cx="332509" cy="646331"/>
          </a:xfrm>
          <a:prstGeom prst="rect">
            <a:avLst/>
          </a:prstGeom>
          <a:noFill/>
        </p:spPr>
        <p:txBody>
          <a:bodyPr wrap="square" rtlCol="0">
            <a:spAutoFit/>
          </a:bodyPr>
          <a:lstStyle/>
          <a:p>
            <a:r>
              <a:rPr lang="en-US" altLang="zh-CN" sz="3600" dirty="0">
                <a:solidFill>
                  <a:schemeClr val="bg1"/>
                </a:solidFill>
                <a:latin typeface="Segoe UI Black" panose="020B0A02040204020203" pitchFamily="34" charset="0"/>
                <a:cs typeface="Segoe UI Black" panose="020B0A02040204020203" pitchFamily="34" charset="0"/>
              </a:rPr>
              <a:t>4</a:t>
            </a:r>
            <a:endParaRPr lang="zh-CN" altLang="en-US" sz="3600" dirty="0">
              <a:solidFill>
                <a:schemeClr val="bg1"/>
              </a:solidFill>
              <a:latin typeface="Segoe UI Black" panose="020B0A02040204020203" pitchFamily="34" charset="0"/>
              <a:cs typeface="Segoe UI Black" panose="020B0A02040204020203" pitchFamily="34" charset="0"/>
            </a:endParaRPr>
          </a:p>
        </p:txBody>
      </p:sp>
      <p:sp>
        <p:nvSpPr>
          <p:cNvPr id="42" name="文本框 24">
            <a:extLst>
              <a:ext uri="{FF2B5EF4-FFF2-40B4-BE49-F238E27FC236}">
                <a16:creationId xmlns:a16="http://schemas.microsoft.com/office/drawing/2014/main" id="{C1C3AC29-7D46-4EE6-985C-22A7343FF21A}"/>
              </a:ext>
            </a:extLst>
          </p:cNvPr>
          <p:cNvSpPr txBox="1"/>
          <p:nvPr/>
        </p:nvSpPr>
        <p:spPr>
          <a:xfrm>
            <a:off x="7777102" y="4559090"/>
            <a:ext cx="3823854" cy="461665"/>
          </a:xfrm>
          <a:prstGeom prst="rect">
            <a:avLst/>
          </a:prstGeom>
          <a:noFill/>
        </p:spPr>
        <p:txBody>
          <a:bodyPr wrap="square" rtlCol="0">
            <a:spAutoFit/>
          </a:bodyPr>
          <a:lstStyle/>
          <a:p>
            <a:r>
              <a:rPr lang="en-US" altLang="zh-CN" sz="2400" dirty="0">
                <a:solidFill>
                  <a:schemeClr val="tx1">
                    <a:lumMod val="65000"/>
                    <a:lumOff val="35000"/>
                  </a:schemeClr>
                </a:solidFill>
                <a:ea typeface="Tahoma" panose="020B0604030504040204" pitchFamily="34" charset="0"/>
                <a:cs typeface="Tahoma" panose="020B0604030504040204" pitchFamily="34" charset="0"/>
              </a:rPr>
              <a:t>For loop :get stock/SPY price</a:t>
            </a:r>
            <a:endParaRPr lang="zh-CN" altLang="en-US" sz="2400" dirty="0">
              <a:solidFill>
                <a:schemeClr val="tx1">
                  <a:lumMod val="65000"/>
                  <a:lumOff val="35000"/>
                </a:schemeClr>
              </a:solidFill>
              <a:cs typeface="Tahoma" panose="020B0604030504040204" pitchFamily="34" charset="0"/>
            </a:endParaRPr>
          </a:p>
        </p:txBody>
      </p:sp>
    </p:spTree>
    <p:extLst>
      <p:ext uri="{BB962C8B-B14F-4D97-AF65-F5344CB8AC3E}">
        <p14:creationId xmlns:p14="http://schemas.microsoft.com/office/powerpoint/2010/main" val="1834702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等腰三角形 1"/>
          <p:cNvSpPr/>
          <p:nvPr/>
        </p:nvSpPr>
        <p:spPr>
          <a:xfrm flipV="1">
            <a:off x="585782" y="0"/>
            <a:ext cx="11015667" cy="6858000"/>
          </a:xfrm>
          <a:prstGeom prst="triangl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73152" y="54864"/>
            <a:ext cx="5064478" cy="900116"/>
            <a:chOff x="819154" y="57147"/>
            <a:chExt cx="5064478" cy="900116"/>
          </a:xfrm>
        </p:grpSpPr>
        <p:sp>
          <p:nvSpPr>
            <p:cNvPr id="6" name="文本框 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Stock Selection</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8" name="矩形 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7677151" y="1052137"/>
            <a:ext cx="4514850" cy="5805864"/>
            <a:chOff x="8188641" y="1709887"/>
            <a:chExt cx="4003359" cy="5148113"/>
          </a:xfrm>
        </p:grpSpPr>
        <p:sp>
          <p:nvSpPr>
            <p:cNvPr id="16" name="直角三角形 15"/>
            <p:cNvSpPr/>
            <p:nvPr/>
          </p:nvSpPr>
          <p:spPr>
            <a:xfrm flipH="1">
              <a:off x="8188641" y="1709887"/>
              <a:ext cx="4003359" cy="5148113"/>
            </a:xfrm>
            <a:prstGeom prst="rtTriangl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flipH="1">
            <a:off x="-4770" y="1198778"/>
            <a:ext cx="4400816" cy="5659222"/>
            <a:chOff x="8188641" y="1709887"/>
            <a:chExt cx="4003359" cy="5148113"/>
          </a:xfrm>
        </p:grpSpPr>
        <p:sp>
          <p:nvSpPr>
            <p:cNvPr id="28" name="直角三角形 27"/>
            <p:cNvSpPr/>
            <p:nvPr/>
          </p:nvSpPr>
          <p:spPr>
            <a:xfrm flipH="1">
              <a:off x="8188641" y="1709887"/>
              <a:ext cx="4003359" cy="5148113"/>
            </a:xfrm>
            <a:prstGeom prst="rtTriangle">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H="1">
              <a:off x="8591550" y="2266950"/>
              <a:ext cx="3595681" cy="459105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2774199" y="1102401"/>
            <a:ext cx="6772758" cy="2585323"/>
          </a:xfrm>
          <a:prstGeom prst="rect">
            <a:avLst/>
          </a:prstGeom>
          <a:noFill/>
        </p:spPr>
        <p:txBody>
          <a:bodyPr wrap="square" rtlCol="0">
            <a:spAutoFit/>
          </a:bodyPr>
          <a:lstStyle/>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Beat:</a:t>
            </a:r>
          </a:p>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Actual EPS&gt;105% Estimated EPS</a:t>
            </a:r>
          </a:p>
          <a:p>
            <a:pPr lvl="0" algn="ctr">
              <a:defRPr/>
            </a:pPr>
            <a:endPar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Meet:</a:t>
            </a:r>
          </a:p>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95% Estimated EPS &lt;=Actual EPS&lt;=105% Estimated EPS</a:t>
            </a:r>
          </a:p>
          <a:p>
            <a:pPr lvl="0" algn="ctr">
              <a:defRPr/>
            </a:pPr>
            <a:endPar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Miss:</a:t>
            </a:r>
          </a:p>
          <a:p>
            <a:pPr lvl="0" algn="ctr">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Actual EPS &lt;95% Estimated EPS</a:t>
            </a:r>
          </a:p>
          <a:p>
            <a:endParaRPr lang="zh-CN" altLang="en-US" dirty="0"/>
          </a:p>
        </p:txBody>
      </p:sp>
      <p:sp>
        <p:nvSpPr>
          <p:cNvPr id="13" name="文本框 39">
            <a:extLst>
              <a:ext uri="{FF2B5EF4-FFF2-40B4-BE49-F238E27FC236}">
                <a16:creationId xmlns:a16="http://schemas.microsoft.com/office/drawing/2014/main" id="{3EA354FB-4470-4ED4-8CF2-1FE5E6C3A30F}"/>
              </a:ext>
            </a:extLst>
          </p:cNvPr>
          <p:cNvSpPr txBox="1"/>
          <p:nvPr/>
        </p:nvSpPr>
        <p:spPr>
          <a:xfrm>
            <a:off x="4244749" y="3538976"/>
            <a:ext cx="3994118" cy="1200329"/>
          </a:xfrm>
          <a:prstGeom prst="rect">
            <a:avLst/>
          </a:prstGeom>
          <a:noFill/>
        </p:spPr>
        <p:txBody>
          <a:bodyPr wrap="square" rtlCol="0">
            <a:spAutoFit/>
          </a:bodyPr>
          <a:lstStyle/>
          <a:p>
            <a:pPr lvl="0">
              <a:defRPr/>
            </a:pP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Use the iterator of map&lt;</a:t>
            </a:r>
            <a:r>
              <a:rPr lang="en-US" altLang="zh-CN" dirty="0" err="1">
                <a:solidFill>
                  <a:prstClr val="black"/>
                </a:solidFill>
                <a:latin typeface="Tahoma" panose="020B0604030504040204" pitchFamily="34" charset="0"/>
                <a:ea typeface="Tahoma" panose="020B0604030504040204" pitchFamily="34" charset="0"/>
                <a:cs typeface="Tahoma" panose="020B0604030504040204" pitchFamily="34" charset="0"/>
              </a:rPr>
              <a:t>string,vector</a:t>
            </a:r>
            <a:r>
              <a:rPr lang="en-US" altLang="zh-CN" dirty="0">
                <a:solidFill>
                  <a:prstClr val="black"/>
                </a:solidFill>
                <a:latin typeface="Tahoma" panose="020B0604030504040204" pitchFamily="34" charset="0"/>
                <a:ea typeface="Tahoma" panose="020B0604030504040204" pitchFamily="34" charset="0"/>
                <a:cs typeface="Tahoma" panose="020B0604030504040204" pitchFamily="34" charset="0"/>
              </a:rPr>
              <a:t>&lt;double&gt;&gt; map2 to compare the actual EPS and estimated  EPS of each stock</a:t>
            </a:r>
          </a:p>
        </p:txBody>
      </p:sp>
    </p:spTree>
    <p:extLst>
      <p:ext uri="{BB962C8B-B14F-4D97-AF65-F5344CB8AC3E}">
        <p14:creationId xmlns:p14="http://schemas.microsoft.com/office/powerpoint/2010/main" val="93739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a:blip r:embed="rId2">
            <a:extLst>
              <a:ext uri="{28A0092B-C50C-407E-A947-70E740481C1C}">
                <a14:useLocalDpi xmlns:a14="http://schemas.microsoft.com/office/drawing/2010/main" val="0"/>
              </a:ext>
            </a:extLst>
          </a:blip>
          <a:srcRect l="90279" t="71322" r="-8357" b="-407"/>
          <a:stretch>
            <a:fillRect/>
          </a:stretch>
        </p:blipFill>
        <p:spPr>
          <a:xfrm>
            <a:off x="11006845" y="4906366"/>
            <a:ext cx="2205013" cy="1994634"/>
          </a:xfrm>
          <a:custGeom>
            <a:avLst/>
            <a:gdLst>
              <a:gd name="connsiteX0" fmla="*/ 1674642 w 2205013"/>
              <a:gd name="connsiteY0" fmla="*/ 0 h 1994634"/>
              <a:gd name="connsiteX1" fmla="*/ 2205013 w 2205013"/>
              <a:gd name="connsiteY1" fmla="*/ 1994634 h 1994634"/>
              <a:gd name="connsiteX2" fmla="*/ 1089 w 2205013"/>
              <a:gd name="connsiteY2" fmla="*/ 1994634 h 1994634"/>
              <a:gd name="connsiteX3" fmla="*/ 0 w 2205013"/>
              <a:gd name="connsiteY3" fmla="*/ 1966756 h 1994634"/>
              <a:gd name="connsiteX4" fmla="*/ 1185654 w 2205013"/>
              <a:gd name="connsiteY4" fmla="*/ 1966756 h 1994634"/>
              <a:gd name="connsiteX5" fmla="*/ 1185654 w 2205013"/>
              <a:gd name="connsiteY5" fmla="*/ 223226 h 1994634"/>
              <a:gd name="connsiteX6" fmla="*/ 1674642 w 2205013"/>
              <a:gd name="connsiteY6" fmla="*/ 0 h 199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5013" h="1994634">
                <a:moveTo>
                  <a:pt x="1674642" y="0"/>
                </a:moveTo>
                <a:cubicBezTo>
                  <a:pt x="2023305" y="618115"/>
                  <a:pt x="2205013" y="1301490"/>
                  <a:pt x="2205013" y="1994634"/>
                </a:cubicBezTo>
                <a:lnTo>
                  <a:pt x="1089" y="1994634"/>
                </a:lnTo>
                <a:lnTo>
                  <a:pt x="0" y="1966756"/>
                </a:lnTo>
                <a:lnTo>
                  <a:pt x="1185654" y="1966756"/>
                </a:lnTo>
                <a:lnTo>
                  <a:pt x="1185654" y="223226"/>
                </a:lnTo>
                <a:lnTo>
                  <a:pt x="1674642" y="0"/>
                </a:lnTo>
                <a:close/>
              </a:path>
            </a:pathLst>
          </a:custGeom>
        </p:spPr>
      </p:pic>
      <p:pic>
        <p:nvPicPr>
          <p:cNvPr id="79" name="图片 78"/>
          <p:cNvPicPr>
            <a:picLocks noChangeAspect="1"/>
          </p:cNvPicPr>
          <p:nvPr/>
        </p:nvPicPr>
        <p:blipFill>
          <a:blip r:embed="rId2">
            <a:extLst>
              <a:ext uri="{28A0092B-C50C-407E-A947-70E740481C1C}">
                <a14:useLocalDpi xmlns:a14="http://schemas.microsoft.com/office/drawing/2010/main" val="0"/>
              </a:ext>
            </a:extLst>
          </a:blip>
          <a:srcRect l="-6288" t="71939" r="89004" b="-87"/>
          <a:stretch>
            <a:fillRect/>
          </a:stretch>
        </p:blipFill>
        <p:spPr>
          <a:xfrm>
            <a:off x="-771718" y="4948711"/>
            <a:ext cx="2108170" cy="1930367"/>
          </a:xfrm>
          <a:custGeom>
            <a:avLst/>
            <a:gdLst>
              <a:gd name="connsiteX0" fmla="*/ 290393 w 2108170"/>
              <a:gd name="connsiteY0" fmla="*/ 0 h 1930367"/>
              <a:gd name="connsiteX1" fmla="*/ 766954 w 2108170"/>
              <a:gd name="connsiteY1" fmla="*/ 205808 h 1930367"/>
              <a:gd name="connsiteX2" fmla="*/ 766954 w 2108170"/>
              <a:gd name="connsiteY2" fmla="*/ 1924412 h 1930367"/>
              <a:gd name="connsiteX3" fmla="*/ 2107306 w 2108170"/>
              <a:gd name="connsiteY3" fmla="*/ 1924412 h 1930367"/>
              <a:gd name="connsiteX4" fmla="*/ 2108170 w 2108170"/>
              <a:gd name="connsiteY4" fmla="*/ 1930367 h 1930367"/>
              <a:gd name="connsiteX5" fmla="*/ 18474 w 2108170"/>
              <a:gd name="connsiteY5" fmla="*/ 1923204 h 1930367"/>
              <a:gd name="connsiteX6" fmla="*/ 290393 w 2108170"/>
              <a:gd name="connsiteY6" fmla="*/ 0 h 193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170" h="1930367">
                <a:moveTo>
                  <a:pt x="290393" y="0"/>
                </a:moveTo>
                <a:lnTo>
                  <a:pt x="766954" y="205808"/>
                </a:lnTo>
                <a:lnTo>
                  <a:pt x="766954" y="1924412"/>
                </a:lnTo>
                <a:lnTo>
                  <a:pt x="2107306" y="1924412"/>
                </a:lnTo>
                <a:lnTo>
                  <a:pt x="2108170" y="1930367"/>
                </a:lnTo>
                <a:lnTo>
                  <a:pt x="18474" y="1923204"/>
                </a:lnTo>
                <a:cubicBezTo>
                  <a:pt x="-43113" y="1257951"/>
                  <a:pt x="49720" y="601369"/>
                  <a:pt x="290393" y="0"/>
                </a:cubicBezTo>
                <a:close/>
              </a:path>
            </a:pathLst>
          </a:custGeom>
        </p:spPr>
      </p:pic>
      <p:sp>
        <p:nvSpPr>
          <p:cNvPr id="9" name="空心弧 8"/>
          <p:cNvSpPr/>
          <p:nvPr/>
        </p:nvSpPr>
        <p:spPr>
          <a:xfrm>
            <a:off x="3233582" y="3983875"/>
            <a:ext cx="5748250" cy="5748250"/>
          </a:xfrm>
          <a:prstGeom prst="blockArc">
            <a:avLst>
              <a:gd name="adj1" fmla="val 10800000"/>
              <a:gd name="adj2" fmla="val 0"/>
              <a:gd name="adj3" fmla="val 25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a:off x="73152" y="57147"/>
            <a:ext cx="5075782" cy="1016768"/>
            <a:chOff x="819154" y="57147"/>
            <a:chExt cx="5075782" cy="1016768"/>
          </a:xfrm>
        </p:grpSpPr>
        <p:grpSp>
          <p:nvGrpSpPr>
            <p:cNvPr id="14" name="组合 13"/>
            <p:cNvGrpSpPr/>
            <p:nvPr/>
          </p:nvGrpSpPr>
          <p:grpSpPr>
            <a:xfrm>
              <a:off x="819154" y="57147"/>
              <a:ext cx="5064478" cy="900116"/>
              <a:chOff x="819154" y="57147"/>
              <a:chExt cx="5064478" cy="900116"/>
            </a:xfrm>
          </p:grpSpPr>
          <p:sp>
            <p:nvSpPr>
              <p:cNvPr id="16" name="文本框 15"/>
              <p:cNvSpPr txBox="1"/>
              <p:nvPr/>
            </p:nvSpPr>
            <p:spPr>
              <a:xfrm>
                <a:off x="1040170" y="57147"/>
                <a:ext cx="4843462" cy="646331"/>
              </a:xfrm>
              <a:prstGeom prst="rect">
                <a:avLst/>
              </a:prstGeom>
              <a:noFill/>
            </p:spPr>
            <p:txBody>
              <a:bodyPr wrap="square" rtlCol="0">
                <a:spAutoFit/>
              </a:bodyPr>
              <a:lstStyle/>
              <a:p>
                <a:r>
                  <a:rPr lang="en-US" altLang="zh-CN" sz="3500" b="1" dirty="0">
                    <a:solidFill>
                      <a:schemeClr val="accent1">
                        <a:lumMod val="75000"/>
                      </a:schemeClr>
                    </a:solidFill>
                    <a:latin typeface="Segoe UI Emoji" panose="020B0502040204020203" pitchFamily="34" charset="0"/>
                    <a:ea typeface="Segoe UI Emoji" panose="020B0502040204020203" pitchFamily="34" charset="0"/>
                    <a:cs typeface="Segoe UI Black" panose="020B0A02040204020203" pitchFamily="34" charset="0"/>
                  </a:rPr>
                  <a:t>Class &amp; Containers</a:t>
                </a:r>
                <a:endParaRPr lang="zh-CN" altLang="en-US" sz="3500" b="1" dirty="0">
                  <a:solidFill>
                    <a:schemeClr val="accent1">
                      <a:lumMod val="75000"/>
                    </a:schemeClr>
                  </a:solidFill>
                  <a:latin typeface="Segoe UI Emoji" panose="020B0502040204020203" pitchFamily="34" charset="0"/>
                  <a:cs typeface="Segoe UI Black" panose="020B0A02040204020203" pitchFamily="34" charset="0"/>
                </a:endParaRPr>
              </a:p>
            </p:txBody>
          </p:sp>
          <p:sp>
            <p:nvSpPr>
              <p:cNvPr id="18" name="矩形 17"/>
              <p:cNvSpPr/>
              <p:nvPr/>
            </p:nvSpPr>
            <p:spPr>
              <a:xfrm>
                <a:off x="819154" y="142875"/>
                <a:ext cx="157375" cy="8143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2987" y="612250"/>
              <a:ext cx="4851949" cy="461665"/>
            </a:xfrm>
            <a:prstGeom prst="rect">
              <a:avLst/>
            </a:prstGeom>
            <a:noFill/>
          </p:spPr>
          <p:txBody>
            <a:bodyPr wrap="square" rtlCol="0">
              <a:spAutoFit/>
            </a:bodyPr>
            <a:lstStyle/>
            <a:p>
              <a:endParaRPr lang="zh-CN" altLang="en-US" sz="2300" dirty="0">
                <a:solidFill>
                  <a:schemeClr val="bg2">
                    <a:lumMod val="50000"/>
                  </a:schemeClr>
                </a:solidFill>
              </a:endParaRPr>
            </a:p>
          </p:txBody>
        </p:sp>
      </p:grpSp>
      <p:pic>
        <p:nvPicPr>
          <p:cNvPr id="24" name="图片 23"/>
          <p:cNvPicPr>
            <a:picLocks noChangeAspect="1"/>
          </p:cNvPicPr>
          <p:nvPr/>
        </p:nvPicPr>
        <p:blipFill>
          <a:blip r:embed="rId2">
            <a:extLst>
              <a:ext uri="{28A0092B-C50C-407E-A947-70E740481C1C}">
                <a14:useLocalDpi xmlns:a14="http://schemas.microsoft.com/office/drawing/2010/main" val="0"/>
              </a:ext>
            </a:extLst>
          </a:blip>
          <a:srcRect l="13754" t="38429" r="9283"/>
          <a:stretch>
            <a:fillRect/>
          </a:stretch>
        </p:blipFill>
        <p:spPr>
          <a:xfrm>
            <a:off x="3498971" y="4260935"/>
            <a:ext cx="5194058" cy="2597065"/>
          </a:xfrm>
          <a:custGeom>
            <a:avLst/>
            <a:gdLst>
              <a:gd name="connsiteX0" fmla="*/ 3461992 w 6921015"/>
              <a:gd name="connsiteY0" fmla="*/ 1 h 3460556"/>
              <a:gd name="connsiteX1" fmla="*/ 5192492 w 6921015"/>
              <a:gd name="connsiteY1" fmla="*/ 464586 h 3460556"/>
              <a:gd name="connsiteX2" fmla="*/ 6913627 w 6921015"/>
              <a:gd name="connsiteY2" fmla="*/ 3232754 h 3460556"/>
              <a:gd name="connsiteX3" fmla="*/ 6921015 w 6921015"/>
              <a:gd name="connsiteY3" fmla="*/ 3460556 h 3460556"/>
              <a:gd name="connsiteX4" fmla="*/ 3460555 w 6921015"/>
              <a:gd name="connsiteY4" fmla="*/ 3460556 h 3460556"/>
              <a:gd name="connsiteX5" fmla="*/ 0 w 6921015"/>
              <a:gd name="connsiteY5" fmla="*/ 3460556 h 3460556"/>
              <a:gd name="connsiteX6" fmla="*/ 1731107 w 6921015"/>
              <a:gd name="connsiteY6" fmla="*/ 463148 h 3460556"/>
              <a:gd name="connsiteX7" fmla="*/ 3461992 w 6921015"/>
              <a:gd name="connsiteY7" fmla="*/ 1 h 346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1015" h="3460556">
                <a:moveTo>
                  <a:pt x="3461992" y="1"/>
                </a:moveTo>
                <a:cubicBezTo>
                  <a:pt x="4059611" y="249"/>
                  <a:pt x="4657165" y="155120"/>
                  <a:pt x="5192492" y="464586"/>
                </a:cubicBezTo>
                <a:cubicBezTo>
                  <a:pt x="6196229" y="1044836"/>
                  <a:pt x="6838154" y="2085896"/>
                  <a:pt x="6913627" y="3232754"/>
                </a:cubicBezTo>
                <a:lnTo>
                  <a:pt x="6921015" y="3460556"/>
                </a:lnTo>
                <a:lnTo>
                  <a:pt x="3460555" y="3460556"/>
                </a:lnTo>
                <a:lnTo>
                  <a:pt x="0" y="3460556"/>
                </a:lnTo>
                <a:cubicBezTo>
                  <a:pt x="0" y="2223876"/>
                  <a:pt x="659940" y="1081192"/>
                  <a:pt x="1731107" y="463148"/>
                </a:cubicBezTo>
                <a:cubicBezTo>
                  <a:pt x="2266691" y="154127"/>
                  <a:pt x="2864374" y="-247"/>
                  <a:pt x="3461992" y="1"/>
                </a:cubicBezTo>
                <a:close/>
              </a:path>
            </a:pathLst>
          </a:custGeom>
          <a:ln w="69850">
            <a:noFill/>
          </a:ln>
        </p:spPr>
      </p:pic>
      <p:pic>
        <p:nvPicPr>
          <p:cNvPr id="54" name="图片 53"/>
          <p:cNvPicPr>
            <a:picLocks noChangeAspect="1"/>
          </p:cNvPicPr>
          <p:nvPr/>
        </p:nvPicPr>
        <p:blipFill>
          <a:blip r:embed="rId2">
            <a:extLst>
              <a:ext uri="{28A0092B-C50C-407E-A947-70E740481C1C}">
                <a14:useLocalDpi xmlns:a14="http://schemas.microsoft.com/office/drawing/2010/main" val="0"/>
              </a:ext>
            </a:extLst>
          </a:blip>
          <a:srcRect l="63431" b="71921"/>
          <a:stretch>
            <a:fillRect/>
          </a:stretch>
        </p:blipFill>
        <p:spPr>
          <a:xfrm>
            <a:off x="8179330" y="1"/>
            <a:ext cx="4012671" cy="1925665"/>
          </a:xfrm>
          <a:custGeom>
            <a:avLst/>
            <a:gdLst>
              <a:gd name="connsiteX0" fmla="*/ 0 w 4012671"/>
              <a:gd name="connsiteY0" fmla="*/ 0 h 1925665"/>
              <a:gd name="connsiteX1" fmla="*/ 4012671 w 4012671"/>
              <a:gd name="connsiteY1" fmla="*/ 0 h 1925665"/>
              <a:gd name="connsiteX2" fmla="*/ 4012671 w 4012671"/>
              <a:gd name="connsiteY2" fmla="*/ 1925665 h 1925665"/>
              <a:gd name="connsiteX3" fmla="*/ 3841328 w 4012671"/>
              <a:gd name="connsiteY3" fmla="*/ 1713981 h 1925665"/>
              <a:gd name="connsiteX4" fmla="*/ 570158 w 4012671"/>
              <a:gd name="connsiteY4" fmla="*/ 92544 h 1925665"/>
              <a:gd name="connsiteX5" fmla="*/ 141654 w 4012671"/>
              <a:gd name="connsiteY5" fmla="*/ 17419 h 192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2671" h="1925665">
                <a:moveTo>
                  <a:pt x="0" y="0"/>
                </a:moveTo>
                <a:lnTo>
                  <a:pt x="4012671" y="0"/>
                </a:lnTo>
                <a:lnTo>
                  <a:pt x="4012671" y="1925665"/>
                </a:lnTo>
                <a:lnTo>
                  <a:pt x="3841328" y="1713981"/>
                </a:lnTo>
                <a:cubicBezTo>
                  <a:pt x="3204450" y="1005213"/>
                  <a:pt x="2009426" y="382711"/>
                  <a:pt x="570158" y="92544"/>
                </a:cubicBezTo>
                <a:cubicBezTo>
                  <a:pt x="426231" y="63527"/>
                  <a:pt x="283268" y="38520"/>
                  <a:pt x="141654" y="17419"/>
                </a:cubicBezTo>
                <a:close/>
              </a:path>
            </a:pathLst>
          </a:custGeom>
          <a:noFill/>
          <a:ln w="57150">
            <a:noFill/>
          </a:ln>
        </p:spPr>
      </p:pic>
      <p:sp>
        <p:nvSpPr>
          <p:cNvPr id="58" name="文本框 57"/>
          <p:cNvSpPr txBox="1"/>
          <p:nvPr/>
        </p:nvSpPr>
        <p:spPr>
          <a:xfrm>
            <a:off x="4538120" y="1146994"/>
            <a:ext cx="5086203" cy="1323439"/>
          </a:xfrm>
          <a:prstGeom prst="rect">
            <a:avLst/>
          </a:prstGeom>
          <a:noFill/>
        </p:spPr>
        <p:txBody>
          <a:bodyPr wrap="square" rtlCol="0">
            <a:spAutoFit/>
          </a:bodyPr>
          <a:lstStyle/>
          <a:p>
            <a:r>
              <a:rPr lang="en-US" altLang="zh-CN" sz="1600" b="1" dirty="0"/>
              <a:t>class </a:t>
            </a:r>
            <a:r>
              <a:rPr lang="en-US" altLang="zh-CN" sz="1600" b="1" dirty="0" err="1"/>
              <a:t>stockclass</a:t>
            </a:r>
            <a:r>
              <a:rPr lang="en-US" altLang="zh-CN" sz="1600" b="1" dirty="0"/>
              <a:t>;</a:t>
            </a:r>
          </a:p>
          <a:p>
            <a:r>
              <a:rPr lang="en-US" sz="1600" dirty="0"/>
              <a:t>map &lt;string, </a:t>
            </a:r>
            <a:r>
              <a:rPr lang="en-US" sz="1600" dirty="0" err="1"/>
              <a:t>Vectord</a:t>
            </a:r>
            <a:r>
              <a:rPr lang="en-US" sz="1600" dirty="0"/>
              <a:t> &gt; stock;</a:t>
            </a:r>
          </a:p>
          <a:p>
            <a:r>
              <a:rPr lang="en-US" sz="1600" dirty="0"/>
              <a:t>map &lt;string, </a:t>
            </a:r>
            <a:r>
              <a:rPr lang="en-US" sz="1600" dirty="0" err="1"/>
              <a:t>Vectord</a:t>
            </a:r>
            <a:r>
              <a:rPr lang="en-US" sz="1600" dirty="0"/>
              <a:t> &gt; SPY;</a:t>
            </a:r>
          </a:p>
          <a:p>
            <a:r>
              <a:rPr lang="en-US" sz="1600" dirty="0"/>
              <a:t>map &lt;string, string&gt; </a:t>
            </a:r>
            <a:r>
              <a:rPr lang="en-US" sz="1600" dirty="0" err="1"/>
              <a:t>releasedate</a:t>
            </a:r>
            <a:r>
              <a:rPr lang="en-US" sz="1600" dirty="0"/>
              <a:t>;</a:t>
            </a:r>
          </a:p>
          <a:p>
            <a:r>
              <a:rPr lang="en-US" sz="1600" dirty="0"/>
              <a:t>map &lt;string, </a:t>
            </a:r>
            <a:r>
              <a:rPr lang="en-US" sz="1600" dirty="0" err="1"/>
              <a:t>Vectord</a:t>
            </a:r>
            <a:r>
              <a:rPr lang="en-US" sz="1600" dirty="0"/>
              <a:t> &gt; </a:t>
            </a:r>
            <a:r>
              <a:rPr lang="en-US" sz="1600" dirty="0" err="1"/>
              <a:t>EPSEarning</a:t>
            </a:r>
            <a:r>
              <a:rPr lang="en-US" sz="1600" dirty="0"/>
              <a:t>;</a:t>
            </a:r>
            <a:endParaRPr lang="zh-CN" altLang="en-US" sz="1600" dirty="0"/>
          </a:p>
        </p:txBody>
      </p:sp>
      <p:sp>
        <p:nvSpPr>
          <p:cNvPr id="60" name="文本框 59"/>
          <p:cNvSpPr txBox="1"/>
          <p:nvPr/>
        </p:nvSpPr>
        <p:spPr>
          <a:xfrm>
            <a:off x="8015398" y="3462263"/>
            <a:ext cx="5383260" cy="1569660"/>
          </a:xfrm>
          <a:prstGeom prst="rect">
            <a:avLst/>
          </a:prstGeom>
          <a:noFill/>
        </p:spPr>
        <p:txBody>
          <a:bodyPr wrap="square" rtlCol="0">
            <a:spAutoFit/>
          </a:bodyPr>
          <a:lstStyle/>
          <a:p>
            <a:r>
              <a:rPr lang="en-US" sz="1600" b="1" dirty="0"/>
              <a:t>Function Template</a:t>
            </a:r>
          </a:p>
          <a:p>
            <a:r>
              <a:rPr lang="en-US" sz="1600" b="1" dirty="0"/>
              <a:t>T  Select(vector&lt;string&gt; </a:t>
            </a:r>
            <a:r>
              <a:rPr lang="en-US" sz="1600" b="1" dirty="0" err="1"/>
              <a:t>stockname</a:t>
            </a:r>
            <a:r>
              <a:rPr lang="en-US" sz="1600" b="1" dirty="0"/>
              <a:t>, T </a:t>
            </a:r>
            <a:r>
              <a:rPr lang="en-US" sz="1600" b="1" dirty="0" err="1"/>
              <a:t>obj</a:t>
            </a:r>
            <a:r>
              <a:rPr lang="en-US" sz="1600" b="1" dirty="0"/>
              <a:t>)</a:t>
            </a:r>
          </a:p>
          <a:p>
            <a:r>
              <a:rPr lang="en-US" sz="1600" dirty="0"/>
              <a:t>for (vector&lt;string&gt;::</a:t>
            </a:r>
            <a:r>
              <a:rPr lang="en-US" sz="1600" dirty="0" err="1"/>
              <a:t>const_iterator</a:t>
            </a:r>
            <a:r>
              <a:rPr lang="en-US" sz="1600" dirty="0"/>
              <a:t> </a:t>
            </a:r>
            <a:r>
              <a:rPr lang="en-US" sz="1600" dirty="0" err="1"/>
              <a:t>iter</a:t>
            </a:r>
            <a:r>
              <a:rPr lang="en-US" sz="1600" dirty="0"/>
              <a:t> = </a:t>
            </a:r>
            <a:r>
              <a:rPr lang="en-US" sz="1600" dirty="0" err="1"/>
              <a:t>stockname.begin</a:t>
            </a:r>
            <a:r>
              <a:rPr lang="en-US" sz="1600" dirty="0"/>
              <a:t>(); </a:t>
            </a:r>
            <a:r>
              <a:rPr lang="en-US" sz="1600" dirty="0" err="1"/>
              <a:t>iter</a:t>
            </a:r>
            <a:r>
              <a:rPr lang="en-US" sz="1600" dirty="0"/>
              <a:t> != </a:t>
            </a:r>
            <a:r>
              <a:rPr lang="en-US" sz="1600" dirty="0" err="1"/>
              <a:t>stockname.end</a:t>
            </a:r>
            <a:r>
              <a:rPr lang="en-US" sz="1600" dirty="0"/>
              <a:t>(); </a:t>
            </a:r>
            <a:r>
              <a:rPr lang="en-US" sz="1600" dirty="0" err="1"/>
              <a:t>iter</a:t>
            </a:r>
            <a:r>
              <a:rPr lang="en-US" sz="1600" dirty="0"/>
              <a:t>++) {</a:t>
            </a:r>
          </a:p>
          <a:p>
            <a:r>
              <a:rPr lang="en-US" sz="1600" dirty="0"/>
              <a:t>select[*</a:t>
            </a:r>
            <a:r>
              <a:rPr lang="en-US" sz="1600" dirty="0" err="1"/>
              <a:t>iter</a:t>
            </a:r>
            <a:r>
              <a:rPr lang="en-US" sz="1600" dirty="0"/>
              <a:t>] = </a:t>
            </a:r>
            <a:r>
              <a:rPr lang="en-US" sz="1600" dirty="0" err="1"/>
              <a:t>obj</a:t>
            </a:r>
            <a:r>
              <a:rPr lang="en-US" sz="1600" dirty="0"/>
              <a:t>[*</a:t>
            </a:r>
            <a:r>
              <a:rPr lang="en-US" sz="1600" dirty="0" err="1"/>
              <a:t>iter</a:t>
            </a:r>
            <a:r>
              <a:rPr lang="en-US" sz="1600" dirty="0"/>
              <a:t>];</a:t>
            </a:r>
          </a:p>
          <a:p>
            <a:r>
              <a:rPr lang="en-US" sz="1600" dirty="0"/>
              <a:t>}</a:t>
            </a:r>
            <a:endParaRPr lang="zh-CN" altLang="en-US" sz="1600" dirty="0"/>
          </a:p>
        </p:txBody>
      </p:sp>
      <p:sp>
        <p:nvSpPr>
          <p:cNvPr id="62" name="文本框 61"/>
          <p:cNvSpPr txBox="1"/>
          <p:nvPr/>
        </p:nvSpPr>
        <p:spPr>
          <a:xfrm>
            <a:off x="1058258" y="3534034"/>
            <a:ext cx="2500671" cy="1323439"/>
          </a:xfrm>
          <a:prstGeom prst="rect">
            <a:avLst/>
          </a:prstGeom>
          <a:noFill/>
        </p:spPr>
        <p:txBody>
          <a:bodyPr wrap="square" rtlCol="0">
            <a:spAutoFit/>
          </a:bodyPr>
          <a:lstStyle/>
          <a:p>
            <a:r>
              <a:rPr lang="en-US" sz="1600" b="1" dirty="0"/>
              <a:t>vector&lt;vector&lt;string&gt; &gt; categorize(double rate){….}</a:t>
            </a:r>
          </a:p>
          <a:p>
            <a:r>
              <a:rPr lang="en-US" altLang="zh-CN" sz="1600" dirty="0"/>
              <a:t>1</a:t>
            </a:r>
            <a:r>
              <a:rPr lang="en-US" altLang="zh-CN" sz="1600" baseline="30000" dirty="0"/>
              <a:t>st</a:t>
            </a:r>
            <a:r>
              <a:rPr lang="en-US" altLang="zh-CN" sz="1600" dirty="0"/>
              <a:t> row beat vector&lt;string&gt;</a:t>
            </a:r>
          </a:p>
          <a:p>
            <a:r>
              <a:rPr lang="en-US" altLang="zh-CN" sz="1600" dirty="0"/>
              <a:t>2</a:t>
            </a:r>
            <a:r>
              <a:rPr lang="en-US" altLang="zh-CN" sz="1600" baseline="30000" dirty="0"/>
              <a:t>nd</a:t>
            </a:r>
            <a:r>
              <a:rPr lang="en-US" altLang="zh-CN" sz="1600" dirty="0"/>
              <a:t> row meet</a:t>
            </a:r>
          </a:p>
          <a:p>
            <a:r>
              <a:rPr lang="en-US" altLang="zh-CN" sz="1600" dirty="0"/>
              <a:t>3</a:t>
            </a:r>
            <a:r>
              <a:rPr lang="en-US" altLang="zh-CN" sz="1600" baseline="30000" dirty="0"/>
              <a:t>rd</a:t>
            </a:r>
            <a:r>
              <a:rPr lang="en-US" altLang="zh-CN" sz="1600" dirty="0"/>
              <a:t> row miss       </a:t>
            </a:r>
            <a:endParaRPr lang="zh-CN" altLang="en-US" sz="1600" dirty="0"/>
          </a:p>
        </p:txBody>
      </p:sp>
      <p:sp>
        <p:nvSpPr>
          <p:cNvPr id="64" name="文本框 63"/>
          <p:cNvSpPr txBox="1"/>
          <p:nvPr/>
        </p:nvSpPr>
        <p:spPr>
          <a:xfrm>
            <a:off x="791834" y="4977822"/>
            <a:ext cx="2205798" cy="1569660"/>
          </a:xfrm>
          <a:prstGeom prst="rect">
            <a:avLst/>
          </a:prstGeom>
          <a:noFill/>
        </p:spPr>
        <p:txBody>
          <a:bodyPr wrap="square" rtlCol="0">
            <a:spAutoFit/>
          </a:bodyPr>
          <a:lstStyle/>
          <a:p>
            <a:r>
              <a:rPr lang="en-US" sz="1600" b="1" dirty="0" err="1"/>
              <a:t>Vectord</a:t>
            </a:r>
            <a:r>
              <a:rPr lang="en-US" sz="1600" b="1" dirty="0"/>
              <a:t> AAR(){….}</a:t>
            </a:r>
          </a:p>
          <a:p>
            <a:r>
              <a:rPr lang="en-US" altLang="zh-CN" sz="1600" dirty="0"/>
              <a:t>Overload operation for vector and matrix:</a:t>
            </a:r>
          </a:p>
          <a:p>
            <a:r>
              <a:rPr lang="en-US" altLang="zh-CN" sz="1600" dirty="0"/>
              <a:t>vector +/- vector</a:t>
            </a:r>
          </a:p>
          <a:p>
            <a:r>
              <a:rPr lang="en-US" altLang="zh-CN" sz="1600" dirty="0"/>
              <a:t>vector / float</a:t>
            </a:r>
          </a:p>
          <a:p>
            <a:r>
              <a:rPr lang="en-US" altLang="zh-CN" sz="1600" dirty="0"/>
              <a:t>matrix - matrix</a:t>
            </a:r>
            <a:endParaRPr lang="zh-CN" altLang="en-US" sz="1600" dirty="0"/>
          </a:p>
        </p:txBody>
      </p:sp>
      <p:sp>
        <p:nvSpPr>
          <p:cNvPr id="66" name="文本框 65"/>
          <p:cNvSpPr txBox="1"/>
          <p:nvPr/>
        </p:nvSpPr>
        <p:spPr>
          <a:xfrm>
            <a:off x="8733797" y="5076808"/>
            <a:ext cx="3946461" cy="1569660"/>
          </a:xfrm>
          <a:prstGeom prst="rect">
            <a:avLst/>
          </a:prstGeom>
          <a:noFill/>
        </p:spPr>
        <p:txBody>
          <a:bodyPr wrap="square" rtlCol="0">
            <a:spAutoFit/>
          </a:bodyPr>
          <a:lstStyle/>
          <a:p>
            <a:r>
              <a:rPr lang="en-US" sz="1600" b="1" dirty="0" err="1"/>
              <a:t>Vectord</a:t>
            </a:r>
            <a:r>
              <a:rPr lang="en-US" sz="1600" b="1" dirty="0"/>
              <a:t> CAAR(</a:t>
            </a:r>
            <a:r>
              <a:rPr lang="en-US" sz="1600" b="1" dirty="0" err="1"/>
              <a:t>Vectord</a:t>
            </a:r>
            <a:r>
              <a:rPr lang="en-US" sz="1600" b="1" dirty="0"/>
              <a:t> AAR)</a:t>
            </a:r>
            <a:r>
              <a:rPr lang="en-US" sz="1600" dirty="0"/>
              <a:t> {</a:t>
            </a:r>
          </a:p>
          <a:p>
            <a:r>
              <a:rPr lang="en-US" sz="1600" dirty="0" err="1"/>
              <a:t>Vectord</a:t>
            </a:r>
            <a:r>
              <a:rPr lang="en-US" sz="1600" dirty="0"/>
              <a:t> result;</a:t>
            </a:r>
          </a:p>
          <a:p>
            <a:r>
              <a:rPr lang="en-US" sz="1600" dirty="0" err="1"/>
              <a:t>result.push_back</a:t>
            </a:r>
            <a:r>
              <a:rPr lang="en-US" sz="1600" dirty="0"/>
              <a:t>(AAR[0]);</a:t>
            </a:r>
          </a:p>
          <a:p>
            <a:r>
              <a:rPr lang="nn-NO" sz="1600" dirty="0"/>
              <a:t>for (int i = 1; i &lt; AAR.size(); i++) {</a:t>
            </a:r>
          </a:p>
          <a:p>
            <a:r>
              <a:rPr lang="en-US" sz="1600" dirty="0" err="1"/>
              <a:t>result.push_back</a:t>
            </a:r>
            <a:r>
              <a:rPr lang="en-US" sz="1600" dirty="0"/>
              <a:t>(</a:t>
            </a:r>
            <a:r>
              <a:rPr lang="en-US" sz="1600" dirty="0" err="1"/>
              <a:t>result.back</a:t>
            </a:r>
            <a:r>
              <a:rPr lang="en-US" sz="1600" dirty="0"/>
              <a:t>() + AAR[</a:t>
            </a:r>
            <a:r>
              <a:rPr lang="en-US" sz="1600" dirty="0" err="1"/>
              <a:t>i</a:t>
            </a:r>
            <a:r>
              <a:rPr lang="en-US" sz="1600" dirty="0"/>
              <a:t>]);</a:t>
            </a:r>
          </a:p>
          <a:p>
            <a:r>
              <a:rPr lang="en-US" sz="1600" dirty="0"/>
              <a:t>}</a:t>
            </a:r>
            <a:endParaRPr lang="zh-CN" altLang="en-US" sz="1600" dirty="0"/>
          </a:p>
        </p:txBody>
      </p:sp>
      <p:sp>
        <p:nvSpPr>
          <p:cNvPr id="69" name="空心弧 68"/>
          <p:cNvSpPr/>
          <p:nvPr/>
        </p:nvSpPr>
        <p:spPr>
          <a:xfrm>
            <a:off x="3483349" y="4246647"/>
            <a:ext cx="5224199" cy="5224199"/>
          </a:xfrm>
          <a:prstGeom prst="blockArc">
            <a:avLst>
              <a:gd name="adj1" fmla="val 19811786"/>
              <a:gd name="adj2" fmla="val 0"/>
              <a:gd name="adj3" fmla="val 25000"/>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空心弧 69"/>
          <p:cNvSpPr/>
          <p:nvPr/>
        </p:nvSpPr>
        <p:spPr>
          <a:xfrm rot="15602738">
            <a:off x="3485356" y="4261023"/>
            <a:ext cx="5224199" cy="5224199"/>
          </a:xfrm>
          <a:prstGeom prst="blockArc">
            <a:avLst>
              <a:gd name="adj1" fmla="val 18558115"/>
              <a:gd name="adj2" fmla="val 139842"/>
              <a:gd name="adj3" fmla="val 6022"/>
            </a:avLst>
          </a:prstGeom>
          <a:solidFill>
            <a:schemeClr val="bg1">
              <a:lumMod val="9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空心弧 70"/>
          <p:cNvSpPr/>
          <p:nvPr/>
        </p:nvSpPr>
        <p:spPr>
          <a:xfrm rot="21329912">
            <a:off x="3483348" y="4245900"/>
            <a:ext cx="5224199" cy="5224199"/>
          </a:xfrm>
          <a:prstGeom prst="blockArc">
            <a:avLst>
              <a:gd name="adj1" fmla="val 19811786"/>
              <a:gd name="adj2" fmla="val 19981889"/>
              <a:gd name="adj3" fmla="val 22269"/>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任意多边形 73"/>
          <p:cNvSpPr/>
          <p:nvPr/>
        </p:nvSpPr>
        <p:spPr>
          <a:xfrm>
            <a:off x="10909005" y="0"/>
            <a:ext cx="1282995" cy="1925666"/>
          </a:xfrm>
          <a:custGeom>
            <a:avLst/>
            <a:gdLst>
              <a:gd name="connsiteX0" fmla="*/ 0 w 1884318"/>
              <a:gd name="connsiteY0" fmla="*/ 0 h 1076807"/>
              <a:gd name="connsiteX1" fmla="*/ 1884318 w 1884318"/>
              <a:gd name="connsiteY1" fmla="*/ 0 h 1076807"/>
              <a:gd name="connsiteX2" fmla="*/ 1884318 w 1884318"/>
              <a:gd name="connsiteY2" fmla="*/ 1076807 h 1076807"/>
              <a:gd name="connsiteX3" fmla="*/ 1740416 w 1884318"/>
              <a:gd name="connsiteY3" fmla="*/ 911500 h 1076807"/>
              <a:gd name="connsiteX4" fmla="*/ 179963 w 1884318"/>
              <a:gd name="connsiteY4" fmla="*/ 47974 h 107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318" h="1076807">
                <a:moveTo>
                  <a:pt x="0" y="0"/>
                </a:moveTo>
                <a:lnTo>
                  <a:pt x="1884318" y="0"/>
                </a:lnTo>
                <a:lnTo>
                  <a:pt x="1884318" y="1076807"/>
                </a:lnTo>
                <a:lnTo>
                  <a:pt x="1740416" y="911500"/>
                </a:lnTo>
                <a:cubicBezTo>
                  <a:pt x="1382449" y="546845"/>
                  <a:pt x="838921" y="246067"/>
                  <a:pt x="179963" y="47974"/>
                </a:cubicBezTo>
                <a:close/>
              </a:path>
            </a:pathLst>
          </a:cu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直角三角形 83"/>
          <p:cNvSpPr/>
          <p:nvPr/>
        </p:nvSpPr>
        <p:spPr>
          <a:xfrm>
            <a:off x="0" y="6215063"/>
            <a:ext cx="3235427" cy="64293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直角三角形 84"/>
          <p:cNvSpPr/>
          <p:nvPr/>
        </p:nvSpPr>
        <p:spPr>
          <a:xfrm flipH="1">
            <a:off x="8981831" y="6215063"/>
            <a:ext cx="3217644" cy="64377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5801842" y="3025015"/>
            <a:ext cx="611729" cy="611729"/>
            <a:chOff x="11417301" y="2544763"/>
            <a:chExt cx="479425" cy="479425"/>
          </a:xfrm>
        </p:grpSpPr>
        <p:sp>
          <p:nvSpPr>
            <p:cNvPr id="87" name="Freeform 101"/>
            <p:cNvSpPr>
              <a:spLocks noEditPoints="1"/>
            </p:cNvSpPr>
            <p:nvPr/>
          </p:nvSpPr>
          <p:spPr bwMode="auto">
            <a:xfrm>
              <a:off x="11533188" y="2660650"/>
              <a:ext cx="363538" cy="363538"/>
            </a:xfrm>
            <a:custGeom>
              <a:avLst/>
              <a:gdLst>
                <a:gd name="T0" fmla="*/ 151 w 170"/>
                <a:gd name="T1" fmla="*/ 68 h 170"/>
                <a:gd name="T2" fmla="*/ 143 w 170"/>
                <a:gd name="T3" fmla="*/ 57 h 170"/>
                <a:gd name="T4" fmla="*/ 150 w 170"/>
                <a:gd name="T5" fmla="*/ 44 h 170"/>
                <a:gd name="T6" fmla="*/ 140 w 170"/>
                <a:gd name="T7" fmla="*/ 20 h 170"/>
                <a:gd name="T8" fmla="*/ 125 w 170"/>
                <a:gd name="T9" fmla="*/ 20 h 170"/>
                <a:gd name="T10" fmla="*/ 116 w 170"/>
                <a:gd name="T11" fmla="*/ 28 h 170"/>
                <a:gd name="T12" fmla="*/ 106 w 170"/>
                <a:gd name="T13" fmla="*/ 24 h 170"/>
                <a:gd name="T14" fmla="*/ 102 w 170"/>
                <a:gd name="T15" fmla="*/ 10 h 170"/>
                <a:gd name="T16" fmla="*/ 78 w 170"/>
                <a:gd name="T17" fmla="*/ 0 h 170"/>
                <a:gd name="T18" fmla="*/ 68 w 170"/>
                <a:gd name="T19" fmla="*/ 19 h 170"/>
                <a:gd name="T20" fmla="*/ 57 w 170"/>
                <a:gd name="T21" fmla="*/ 27 h 170"/>
                <a:gd name="T22" fmla="*/ 50 w 170"/>
                <a:gd name="T23" fmla="*/ 26 h 170"/>
                <a:gd name="T24" fmla="*/ 37 w 170"/>
                <a:gd name="T25" fmla="*/ 17 h 170"/>
                <a:gd name="T26" fmla="*/ 20 w 170"/>
                <a:gd name="T27" fmla="*/ 30 h 170"/>
                <a:gd name="T28" fmla="*/ 20 w 170"/>
                <a:gd name="T29" fmla="*/ 44 h 170"/>
                <a:gd name="T30" fmla="*/ 27 w 170"/>
                <a:gd name="T31" fmla="*/ 57 h 170"/>
                <a:gd name="T32" fmla="*/ 19 w 170"/>
                <a:gd name="T33" fmla="*/ 68 h 170"/>
                <a:gd name="T34" fmla="*/ 0 w 170"/>
                <a:gd name="T35" fmla="*/ 78 h 170"/>
                <a:gd name="T36" fmla="*/ 11 w 170"/>
                <a:gd name="T37" fmla="*/ 102 h 170"/>
                <a:gd name="T38" fmla="*/ 24 w 170"/>
                <a:gd name="T39" fmla="*/ 106 h 170"/>
                <a:gd name="T40" fmla="*/ 26 w 170"/>
                <a:gd name="T41" fmla="*/ 120 h 170"/>
                <a:gd name="T42" fmla="*/ 20 w 170"/>
                <a:gd name="T43" fmla="*/ 140 h 170"/>
                <a:gd name="T44" fmla="*/ 37 w 170"/>
                <a:gd name="T45" fmla="*/ 153 h 170"/>
                <a:gd name="T46" fmla="*/ 50 w 170"/>
                <a:gd name="T47" fmla="*/ 144 h 170"/>
                <a:gd name="T48" fmla="*/ 57 w 170"/>
                <a:gd name="T49" fmla="*/ 143 h 170"/>
                <a:gd name="T50" fmla="*/ 68 w 170"/>
                <a:gd name="T51" fmla="*/ 151 h 170"/>
                <a:gd name="T52" fmla="*/ 78 w 170"/>
                <a:gd name="T53" fmla="*/ 170 h 170"/>
                <a:gd name="T54" fmla="*/ 102 w 170"/>
                <a:gd name="T55" fmla="*/ 159 h 170"/>
                <a:gd name="T56" fmla="*/ 106 w 170"/>
                <a:gd name="T57" fmla="*/ 146 h 170"/>
                <a:gd name="T58" fmla="*/ 116 w 170"/>
                <a:gd name="T59" fmla="*/ 142 h 170"/>
                <a:gd name="T60" fmla="*/ 125 w 170"/>
                <a:gd name="T61" fmla="*/ 149 h 170"/>
                <a:gd name="T62" fmla="*/ 140 w 170"/>
                <a:gd name="T63" fmla="*/ 149 h 170"/>
                <a:gd name="T64" fmla="*/ 150 w 170"/>
                <a:gd name="T65" fmla="*/ 125 h 170"/>
                <a:gd name="T66" fmla="*/ 143 w 170"/>
                <a:gd name="T67" fmla="*/ 113 h 170"/>
                <a:gd name="T68" fmla="*/ 151 w 170"/>
                <a:gd name="T69" fmla="*/ 102 h 170"/>
                <a:gd name="T70" fmla="*/ 170 w 170"/>
                <a:gd name="T71" fmla="*/ 92 h 170"/>
                <a:gd name="T72" fmla="*/ 159 w 170"/>
                <a:gd name="T73" fmla="*/ 68 h 170"/>
                <a:gd name="T74" fmla="*/ 85 w 170"/>
                <a:gd name="T75" fmla="*/ 115 h 170"/>
                <a:gd name="T76" fmla="*/ 85 w 170"/>
                <a:gd name="T77" fmla="*/ 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02"/>
            <p:cNvSpPr>
              <a:spLocks noEditPoints="1"/>
            </p:cNvSpPr>
            <p:nvPr/>
          </p:nvSpPr>
          <p:spPr bwMode="auto">
            <a:xfrm>
              <a:off x="11417301" y="2544763"/>
              <a:ext cx="188913" cy="187325"/>
            </a:xfrm>
            <a:custGeom>
              <a:avLst/>
              <a:gdLst>
                <a:gd name="T0" fmla="*/ 77 w 88"/>
                <a:gd name="T1" fmla="*/ 54 h 88"/>
                <a:gd name="T2" fmla="*/ 88 w 88"/>
                <a:gd name="T3" fmla="*/ 47 h 88"/>
                <a:gd name="T4" fmla="*/ 81 w 88"/>
                <a:gd name="T5" fmla="*/ 34 h 88"/>
                <a:gd name="T6" fmla="*/ 76 w 88"/>
                <a:gd name="T7" fmla="*/ 33 h 88"/>
                <a:gd name="T8" fmla="*/ 75 w 88"/>
                <a:gd name="T9" fmla="*/ 28 h 88"/>
                <a:gd name="T10" fmla="*/ 78 w 88"/>
                <a:gd name="T11" fmla="*/ 15 h 88"/>
                <a:gd name="T12" fmla="*/ 68 w 88"/>
                <a:gd name="T13" fmla="*/ 8 h 88"/>
                <a:gd name="T14" fmla="*/ 60 w 88"/>
                <a:gd name="T15" fmla="*/ 13 h 88"/>
                <a:gd name="T16" fmla="*/ 59 w 88"/>
                <a:gd name="T17" fmla="*/ 13 h 88"/>
                <a:gd name="T18" fmla="*/ 54 w 88"/>
                <a:gd name="T19" fmla="*/ 11 h 88"/>
                <a:gd name="T20" fmla="*/ 47 w 88"/>
                <a:gd name="T21" fmla="*/ 0 h 88"/>
                <a:gd name="T22" fmla="*/ 34 w 88"/>
                <a:gd name="T23" fmla="*/ 7 h 88"/>
                <a:gd name="T24" fmla="*/ 33 w 88"/>
                <a:gd name="T25" fmla="*/ 12 h 88"/>
                <a:gd name="T26" fmla="*/ 29 w 88"/>
                <a:gd name="T27" fmla="*/ 14 h 88"/>
                <a:gd name="T28" fmla="*/ 25 w 88"/>
                <a:gd name="T29" fmla="*/ 11 h 88"/>
                <a:gd name="T30" fmla="*/ 15 w 88"/>
                <a:gd name="T31" fmla="*/ 11 h 88"/>
                <a:gd name="T32" fmla="*/ 11 w 88"/>
                <a:gd name="T33" fmla="*/ 25 h 88"/>
                <a:gd name="T34" fmla="*/ 14 w 88"/>
                <a:gd name="T35" fmla="*/ 29 h 88"/>
                <a:gd name="T36" fmla="*/ 11 w 88"/>
                <a:gd name="T37" fmla="*/ 34 h 88"/>
                <a:gd name="T38" fmla="*/ 0 w 88"/>
                <a:gd name="T39" fmla="*/ 41 h 88"/>
                <a:gd name="T40" fmla="*/ 7 w 88"/>
                <a:gd name="T41" fmla="*/ 54 h 88"/>
                <a:gd name="T42" fmla="*/ 12 w 88"/>
                <a:gd name="T43" fmla="*/ 55 h 88"/>
                <a:gd name="T44" fmla="*/ 13 w 88"/>
                <a:gd name="T45" fmla="*/ 60 h 88"/>
                <a:gd name="T46" fmla="*/ 9 w 88"/>
                <a:gd name="T47" fmla="*/ 68 h 88"/>
                <a:gd name="T48" fmla="*/ 15 w 88"/>
                <a:gd name="T49" fmla="*/ 78 h 88"/>
                <a:gd name="T50" fmla="*/ 25 w 88"/>
                <a:gd name="T51" fmla="*/ 78 h 88"/>
                <a:gd name="T52" fmla="*/ 29 w 88"/>
                <a:gd name="T53" fmla="*/ 74 h 88"/>
                <a:gd name="T54" fmla="*/ 33 w 88"/>
                <a:gd name="T55" fmla="*/ 76 h 88"/>
                <a:gd name="T56" fmla="*/ 34 w 88"/>
                <a:gd name="T57" fmla="*/ 81 h 88"/>
                <a:gd name="T58" fmla="*/ 47 w 88"/>
                <a:gd name="T59" fmla="*/ 88 h 88"/>
                <a:gd name="T60" fmla="*/ 54 w 88"/>
                <a:gd name="T61" fmla="*/ 77 h 88"/>
                <a:gd name="T62" fmla="*/ 59 w 88"/>
                <a:gd name="T63" fmla="*/ 75 h 88"/>
                <a:gd name="T64" fmla="*/ 60 w 88"/>
                <a:gd name="T65" fmla="*/ 75 h 88"/>
                <a:gd name="T66" fmla="*/ 68 w 88"/>
                <a:gd name="T67" fmla="*/ 80 h 88"/>
                <a:gd name="T68" fmla="*/ 78 w 88"/>
                <a:gd name="T69" fmla="*/ 73 h 88"/>
                <a:gd name="T70" fmla="*/ 75 w 88"/>
                <a:gd name="T71" fmla="*/ 60 h 88"/>
                <a:gd name="T72" fmla="*/ 76 w 88"/>
                <a:gd name="T73" fmla="*/ 55 h 88"/>
                <a:gd name="T74" fmla="*/ 44 w 88"/>
                <a:gd name="T75" fmla="*/ 58 h 88"/>
                <a:gd name="T76" fmla="*/ 44 w 88"/>
                <a:gd name="T7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矩形 88"/>
          <p:cNvSpPr/>
          <p:nvPr/>
        </p:nvSpPr>
        <p:spPr>
          <a:xfrm>
            <a:off x="3807350" y="3475426"/>
            <a:ext cx="540533" cy="923330"/>
          </a:xfrm>
          <a:prstGeom prst="rect">
            <a:avLst/>
          </a:prstGeom>
        </p:spPr>
        <p:txBody>
          <a:bodyPr wrap="none">
            <a:spAutoFit/>
          </a:bodyPr>
          <a:lstStyle/>
          <a:p>
            <a:pPr lvl="0" eaLnBrk="0" fontAlgn="base" hangingPunct="0">
              <a:spcBef>
                <a:spcPct val="0"/>
              </a:spcBef>
              <a:spcAft>
                <a:spcPct val="0"/>
              </a:spcAft>
            </a:pPr>
            <a:r>
              <a:rPr lang="zh-CN" altLang="zh-CN" sz="5400" dirty="0">
                <a:solidFill>
                  <a:schemeClr val="bg1"/>
                </a:solidFill>
              </a:rPr>
              <a:t>$</a:t>
            </a:r>
          </a:p>
        </p:txBody>
      </p:sp>
      <p:sp>
        <p:nvSpPr>
          <p:cNvPr id="2" name="TextBox 1">
            <a:extLst>
              <a:ext uri="{FF2B5EF4-FFF2-40B4-BE49-F238E27FC236}">
                <a16:creationId xmlns:a16="http://schemas.microsoft.com/office/drawing/2014/main" id="{B53B24D7-5BA4-44DA-89C6-5F5D588A37CB}"/>
              </a:ext>
            </a:extLst>
          </p:cNvPr>
          <p:cNvSpPr txBox="1"/>
          <p:nvPr/>
        </p:nvSpPr>
        <p:spPr>
          <a:xfrm>
            <a:off x="2018522" y="2291094"/>
            <a:ext cx="2059094" cy="830997"/>
          </a:xfrm>
          <a:prstGeom prst="rect">
            <a:avLst/>
          </a:prstGeom>
          <a:noFill/>
        </p:spPr>
        <p:txBody>
          <a:bodyPr wrap="square" rtlCol="0">
            <a:spAutoFit/>
          </a:bodyPr>
          <a:lstStyle/>
          <a:p>
            <a:r>
              <a:rPr lang="en-US" sz="1600" b="1" dirty="0"/>
              <a:t>void </a:t>
            </a:r>
            <a:r>
              <a:rPr lang="en-US" sz="1600" b="1" dirty="0" err="1"/>
              <a:t>setdata</a:t>
            </a:r>
            <a:r>
              <a:rPr lang="en-US" sz="1600" b="1" dirty="0"/>
              <a:t>(stock, spy, </a:t>
            </a:r>
            <a:r>
              <a:rPr lang="en-US" sz="1600" b="1" dirty="0" err="1"/>
              <a:t>releasedate</a:t>
            </a:r>
            <a:r>
              <a:rPr lang="en-US" sz="1600" b="1" dirty="0"/>
              <a:t>, </a:t>
            </a:r>
            <a:r>
              <a:rPr lang="en-US" sz="1600" b="1" dirty="0" err="1"/>
              <a:t>epsearning</a:t>
            </a:r>
            <a:r>
              <a:rPr lang="en-US" sz="1600" b="1" dirty="0"/>
              <a:t>){….}</a:t>
            </a:r>
          </a:p>
        </p:txBody>
      </p:sp>
      <p:sp>
        <p:nvSpPr>
          <p:cNvPr id="3" name="TextBox 2">
            <a:extLst>
              <a:ext uri="{FF2B5EF4-FFF2-40B4-BE49-F238E27FC236}">
                <a16:creationId xmlns:a16="http://schemas.microsoft.com/office/drawing/2014/main" id="{F7ECB297-89D3-43C3-9490-B810BEF27DD2}"/>
              </a:ext>
            </a:extLst>
          </p:cNvPr>
          <p:cNvSpPr txBox="1"/>
          <p:nvPr/>
        </p:nvSpPr>
        <p:spPr>
          <a:xfrm>
            <a:off x="8015398" y="2483104"/>
            <a:ext cx="2659375" cy="338554"/>
          </a:xfrm>
          <a:prstGeom prst="rect">
            <a:avLst/>
          </a:prstGeom>
          <a:noFill/>
        </p:spPr>
        <p:txBody>
          <a:bodyPr wrap="square" rtlCol="0">
            <a:spAutoFit/>
          </a:bodyPr>
          <a:lstStyle/>
          <a:p>
            <a:r>
              <a:rPr lang="en-US" sz="1600" b="1" dirty="0"/>
              <a:t>void </a:t>
            </a:r>
            <a:r>
              <a:rPr lang="en-US" altLang="zh-CN" sz="1600" b="1" dirty="0" err="1"/>
              <a:t>setdata</a:t>
            </a:r>
            <a:r>
              <a:rPr lang="en-US" altLang="zh-CN" sz="1600" b="1" dirty="0"/>
              <a:t>(stock, spy){….}</a:t>
            </a:r>
            <a:endParaRPr lang="en-US" sz="1600" b="1" dirty="0"/>
          </a:p>
        </p:txBody>
      </p:sp>
    </p:spTree>
    <p:extLst>
      <p:ext uri="{BB962C8B-B14F-4D97-AF65-F5344CB8AC3E}">
        <p14:creationId xmlns:p14="http://schemas.microsoft.com/office/powerpoint/2010/main" val="2630854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rcRect b="61944"/>
          <a:stretch>
            <a:fillRect/>
          </a:stretch>
        </p:blipFill>
        <p:spPr>
          <a:xfrm>
            <a:off x="-15211" y="-16463"/>
            <a:ext cx="12192000" cy="2990850"/>
          </a:xfrm>
          <a:custGeom>
            <a:avLst/>
            <a:gdLst>
              <a:gd name="connsiteX0" fmla="*/ 0 w 12192000"/>
              <a:gd name="connsiteY0" fmla="*/ 0 h 2609850"/>
              <a:gd name="connsiteX1" fmla="*/ 12192000 w 12192000"/>
              <a:gd name="connsiteY1" fmla="*/ 0 h 2609850"/>
              <a:gd name="connsiteX2" fmla="*/ 6096000 w 12192000"/>
              <a:gd name="connsiteY2" fmla="*/ 2609850 h 2609850"/>
            </a:gdLst>
            <a:ahLst/>
            <a:cxnLst>
              <a:cxn ang="0">
                <a:pos x="connsiteX0" y="connsiteY0"/>
              </a:cxn>
              <a:cxn ang="0">
                <a:pos x="connsiteX1" y="connsiteY1"/>
              </a:cxn>
              <a:cxn ang="0">
                <a:pos x="connsiteX2" y="connsiteY2"/>
              </a:cxn>
            </a:cxnLst>
            <a:rect l="l" t="t" r="r" b="b"/>
            <a:pathLst>
              <a:path w="12192000" h="2609850">
                <a:moveTo>
                  <a:pt x="0" y="0"/>
                </a:moveTo>
                <a:lnTo>
                  <a:pt x="12192000" y="0"/>
                </a:lnTo>
                <a:lnTo>
                  <a:pt x="6096000" y="2609850"/>
                </a:lnTo>
                <a:close/>
              </a:path>
            </a:pathLst>
          </a:custGeom>
        </p:spPr>
      </p:pic>
      <p:grpSp>
        <p:nvGrpSpPr>
          <p:cNvPr id="11" name="组合 10"/>
          <p:cNvGrpSpPr/>
          <p:nvPr/>
        </p:nvGrpSpPr>
        <p:grpSpPr>
          <a:xfrm flipV="1">
            <a:off x="-15211" y="4588052"/>
            <a:ext cx="7258051" cy="2435168"/>
            <a:chOff x="2743200" y="-64474"/>
            <a:chExt cx="7110389" cy="2443343"/>
          </a:xfrm>
        </p:grpSpPr>
        <p:grpSp>
          <p:nvGrpSpPr>
            <p:cNvPr id="2" name="组合 1"/>
            <p:cNvGrpSpPr/>
            <p:nvPr/>
          </p:nvGrpSpPr>
          <p:grpSpPr>
            <a:xfrm>
              <a:off x="4327172" y="-64474"/>
              <a:ext cx="3528130" cy="2443343"/>
              <a:chOff x="4540310" y="-64474"/>
              <a:chExt cx="3182548" cy="2036641"/>
            </a:xfrm>
          </p:grpSpPr>
          <p:sp>
            <p:nvSpPr>
              <p:cNvPr id="3" name="等腰三角形 2"/>
              <p:cNvSpPr/>
              <p:nvPr/>
            </p:nvSpPr>
            <p:spPr>
              <a:xfrm flipV="1">
                <a:off x="4540310" y="-8671"/>
                <a:ext cx="3175876" cy="1980838"/>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7"/>
              <p:cNvSpPr/>
              <p:nvPr/>
            </p:nvSpPr>
            <p:spPr>
              <a:xfrm rot="5400000">
                <a:off x="5907233" y="156541"/>
                <a:ext cx="2036640" cy="159461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2295644 w 5362580"/>
                  <a:gd name="connsiteY0" fmla="*/ 2852737 h 2890837"/>
                  <a:gd name="connsiteX1" fmla="*/ 0 w 5362580"/>
                  <a:gd name="connsiteY1" fmla="*/ 0 h 2890837"/>
                  <a:gd name="connsiteX2" fmla="*/ 5362580 w 5362580"/>
                  <a:gd name="connsiteY2" fmla="*/ 2890837 h 2890837"/>
                  <a:gd name="connsiteX3" fmla="*/ 2295644 w 5362580"/>
                  <a:gd name="connsiteY3" fmla="*/ 2852737 h 2890837"/>
                  <a:gd name="connsiteX0" fmla="*/ 1 w 3066937"/>
                  <a:gd name="connsiteY0" fmla="*/ 1423987 h 1462087"/>
                  <a:gd name="connsiteX1" fmla="*/ 47150 w 3066937"/>
                  <a:gd name="connsiteY1" fmla="*/ 0 h 1462087"/>
                  <a:gd name="connsiteX2" fmla="*/ 3066937 w 3066937"/>
                  <a:gd name="connsiteY2" fmla="*/ 1462087 h 1462087"/>
                  <a:gd name="connsiteX3" fmla="*/ 1 w 3066937"/>
                  <a:gd name="connsiteY3" fmla="*/ 1423987 h 1462087"/>
                  <a:gd name="connsiteX0" fmla="*/ 1 w 3066937"/>
                  <a:gd name="connsiteY0" fmla="*/ 1100137 h 1138237"/>
                  <a:gd name="connsiteX1" fmla="*/ 47151 w 3066937"/>
                  <a:gd name="connsiteY1" fmla="*/ 0 h 1138237"/>
                  <a:gd name="connsiteX2" fmla="*/ 3066937 w 3066937"/>
                  <a:gd name="connsiteY2" fmla="*/ 1138237 h 1138237"/>
                  <a:gd name="connsiteX3" fmla="*/ 1 w 3066937"/>
                  <a:gd name="connsiteY3" fmla="*/ 1100137 h 1138237"/>
                  <a:gd name="connsiteX0" fmla="*/ 0 w 3109533"/>
                  <a:gd name="connsiteY0" fmla="*/ 661987 h 1138237"/>
                  <a:gd name="connsiteX1" fmla="*/ 89747 w 3109533"/>
                  <a:gd name="connsiteY1" fmla="*/ 0 h 1138237"/>
                  <a:gd name="connsiteX2" fmla="*/ 3109533 w 3109533"/>
                  <a:gd name="connsiteY2" fmla="*/ 1138237 h 1138237"/>
                  <a:gd name="connsiteX3" fmla="*/ 0 w 3109533"/>
                  <a:gd name="connsiteY3" fmla="*/ 661987 h 1138237"/>
                </a:gdLst>
                <a:ahLst/>
                <a:cxnLst>
                  <a:cxn ang="0">
                    <a:pos x="connsiteX0" y="connsiteY0"/>
                  </a:cxn>
                  <a:cxn ang="0">
                    <a:pos x="connsiteX1" y="connsiteY1"/>
                  </a:cxn>
                  <a:cxn ang="0">
                    <a:pos x="connsiteX2" y="connsiteY2"/>
                  </a:cxn>
                  <a:cxn ang="0">
                    <a:pos x="connsiteX3" y="connsiteY3"/>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 name="组合 4"/>
            <p:cNvGrpSpPr/>
            <p:nvPr/>
          </p:nvGrpSpPr>
          <p:grpSpPr>
            <a:xfrm>
              <a:off x="6311270" y="-37091"/>
              <a:ext cx="3542319" cy="1708211"/>
              <a:chOff x="5314257" y="-36573"/>
              <a:chExt cx="4223383" cy="2036640"/>
            </a:xfrm>
          </p:grpSpPr>
          <p:sp>
            <p:nvSpPr>
              <p:cNvPr id="6" name="等腰三角形 5"/>
              <p:cNvSpPr/>
              <p:nvPr/>
            </p:nvSpPr>
            <p:spPr>
              <a:xfrm flipV="1">
                <a:off x="5314257" y="-8671"/>
                <a:ext cx="4190029" cy="1980838"/>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7"/>
              <p:cNvSpPr/>
              <p:nvPr/>
            </p:nvSpPr>
            <p:spPr>
              <a:xfrm rot="5400000">
                <a:off x="7455135" y="-82438"/>
                <a:ext cx="2036640" cy="212837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2295644 w 5362580"/>
                  <a:gd name="connsiteY0" fmla="*/ 2852737 h 2890837"/>
                  <a:gd name="connsiteX1" fmla="*/ 0 w 5362580"/>
                  <a:gd name="connsiteY1" fmla="*/ 0 h 2890837"/>
                  <a:gd name="connsiteX2" fmla="*/ 5362580 w 5362580"/>
                  <a:gd name="connsiteY2" fmla="*/ 2890837 h 2890837"/>
                  <a:gd name="connsiteX3" fmla="*/ 2295644 w 5362580"/>
                  <a:gd name="connsiteY3" fmla="*/ 2852737 h 2890837"/>
                  <a:gd name="connsiteX0" fmla="*/ 1 w 3066937"/>
                  <a:gd name="connsiteY0" fmla="*/ 1423987 h 1462087"/>
                  <a:gd name="connsiteX1" fmla="*/ 47150 w 3066937"/>
                  <a:gd name="connsiteY1" fmla="*/ 0 h 1462087"/>
                  <a:gd name="connsiteX2" fmla="*/ 3066937 w 3066937"/>
                  <a:gd name="connsiteY2" fmla="*/ 1462087 h 1462087"/>
                  <a:gd name="connsiteX3" fmla="*/ 1 w 3066937"/>
                  <a:gd name="connsiteY3" fmla="*/ 1423987 h 1462087"/>
                  <a:gd name="connsiteX0" fmla="*/ 1 w 3066937"/>
                  <a:gd name="connsiteY0" fmla="*/ 1100137 h 1138237"/>
                  <a:gd name="connsiteX1" fmla="*/ 47151 w 3066937"/>
                  <a:gd name="connsiteY1" fmla="*/ 0 h 1138237"/>
                  <a:gd name="connsiteX2" fmla="*/ 3066937 w 3066937"/>
                  <a:gd name="connsiteY2" fmla="*/ 1138237 h 1138237"/>
                  <a:gd name="connsiteX3" fmla="*/ 1 w 3066937"/>
                  <a:gd name="connsiteY3" fmla="*/ 1100137 h 1138237"/>
                  <a:gd name="connsiteX0" fmla="*/ 0 w 3109533"/>
                  <a:gd name="connsiteY0" fmla="*/ 661987 h 1138237"/>
                  <a:gd name="connsiteX1" fmla="*/ 89747 w 3109533"/>
                  <a:gd name="connsiteY1" fmla="*/ 0 h 1138237"/>
                  <a:gd name="connsiteX2" fmla="*/ 3109533 w 3109533"/>
                  <a:gd name="connsiteY2" fmla="*/ 1138237 h 1138237"/>
                  <a:gd name="connsiteX3" fmla="*/ 0 w 3109533"/>
                  <a:gd name="connsiteY3" fmla="*/ 661987 h 1138237"/>
                  <a:gd name="connsiteX0" fmla="*/ 0 w 3109533"/>
                  <a:gd name="connsiteY0" fmla="*/ 947737 h 1423987"/>
                  <a:gd name="connsiteX1" fmla="*/ 132344 w 3109533"/>
                  <a:gd name="connsiteY1" fmla="*/ 0 h 1423987"/>
                  <a:gd name="connsiteX2" fmla="*/ 3109533 w 3109533"/>
                  <a:gd name="connsiteY2" fmla="*/ 1423987 h 1423987"/>
                  <a:gd name="connsiteX3" fmla="*/ 0 w 3109533"/>
                  <a:gd name="connsiteY3" fmla="*/ 947737 h 1423987"/>
                  <a:gd name="connsiteX0" fmla="*/ 0 w 3109533"/>
                  <a:gd name="connsiteY0" fmla="*/ 966787 h 1443037"/>
                  <a:gd name="connsiteX1" fmla="*/ 132344 w 3109533"/>
                  <a:gd name="connsiteY1" fmla="*/ 0 h 1443037"/>
                  <a:gd name="connsiteX2" fmla="*/ 3109533 w 3109533"/>
                  <a:gd name="connsiteY2" fmla="*/ 1443037 h 1443037"/>
                  <a:gd name="connsiteX3" fmla="*/ 0 w 3109533"/>
                  <a:gd name="connsiteY3" fmla="*/ 966787 h 1443037"/>
                  <a:gd name="connsiteX0" fmla="*/ 0 w 3109533"/>
                  <a:gd name="connsiteY0" fmla="*/ 1042987 h 1519237"/>
                  <a:gd name="connsiteX1" fmla="*/ 47151 w 3109533"/>
                  <a:gd name="connsiteY1" fmla="*/ 0 h 1519237"/>
                  <a:gd name="connsiteX2" fmla="*/ 3109533 w 3109533"/>
                  <a:gd name="connsiteY2" fmla="*/ 1519237 h 1519237"/>
                  <a:gd name="connsiteX3" fmla="*/ 0 w 3109533"/>
                  <a:gd name="connsiteY3" fmla="*/ 1042987 h 1519237"/>
                </a:gdLst>
                <a:ahLst/>
                <a:cxnLst>
                  <a:cxn ang="0">
                    <a:pos x="connsiteX0" y="connsiteY0"/>
                  </a:cxn>
                  <a:cxn ang="0">
                    <a:pos x="connsiteX1" y="connsiteY1"/>
                  </a:cxn>
                  <a:cxn ang="0">
                    <a:pos x="connsiteX2" y="connsiteY2"/>
                  </a:cxn>
                  <a:cxn ang="0">
                    <a:pos x="connsiteX3" y="connsiteY3"/>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 name="组合 7"/>
            <p:cNvGrpSpPr/>
            <p:nvPr/>
          </p:nvGrpSpPr>
          <p:grpSpPr>
            <a:xfrm>
              <a:off x="2743200" y="-10648"/>
              <a:ext cx="3027130" cy="1839448"/>
              <a:chOff x="3318616" y="-10648"/>
              <a:chExt cx="2451714" cy="1534624"/>
            </a:xfrm>
          </p:grpSpPr>
          <p:sp>
            <p:nvSpPr>
              <p:cNvPr id="9" name="等腰三角形 8"/>
              <p:cNvSpPr/>
              <p:nvPr/>
            </p:nvSpPr>
            <p:spPr>
              <a:xfrm flipV="1">
                <a:off x="3318616" y="0"/>
                <a:ext cx="2443388" cy="1523975"/>
              </a:xfrm>
              <a:prstGeom prst="triangle">
                <a:avLst/>
              </a:prstGeom>
              <a:solidFill>
                <a:schemeClr val="accent1">
                  <a:lumMod val="40000"/>
                  <a:lumOff val="6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7"/>
              <p:cNvSpPr/>
              <p:nvPr/>
            </p:nvSpPr>
            <p:spPr>
              <a:xfrm rot="5400000">
                <a:off x="4376311" y="129956"/>
                <a:ext cx="1534624" cy="1253415"/>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2295644 w 5362580"/>
                  <a:gd name="connsiteY0" fmla="*/ 2852737 h 2890837"/>
                  <a:gd name="connsiteX1" fmla="*/ 0 w 5362580"/>
                  <a:gd name="connsiteY1" fmla="*/ 0 h 2890837"/>
                  <a:gd name="connsiteX2" fmla="*/ 5362580 w 5362580"/>
                  <a:gd name="connsiteY2" fmla="*/ 2890837 h 2890837"/>
                  <a:gd name="connsiteX3" fmla="*/ 2295644 w 5362580"/>
                  <a:gd name="connsiteY3" fmla="*/ 2852737 h 2890837"/>
                  <a:gd name="connsiteX0" fmla="*/ 1 w 3066937"/>
                  <a:gd name="connsiteY0" fmla="*/ 1423987 h 1462087"/>
                  <a:gd name="connsiteX1" fmla="*/ 47150 w 3066937"/>
                  <a:gd name="connsiteY1" fmla="*/ 0 h 1462087"/>
                  <a:gd name="connsiteX2" fmla="*/ 3066937 w 3066937"/>
                  <a:gd name="connsiteY2" fmla="*/ 1462087 h 1462087"/>
                  <a:gd name="connsiteX3" fmla="*/ 1 w 3066937"/>
                  <a:gd name="connsiteY3" fmla="*/ 1423987 h 1462087"/>
                  <a:gd name="connsiteX0" fmla="*/ 1 w 3066937"/>
                  <a:gd name="connsiteY0" fmla="*/ 1100137 h 1138237"/>
                  <a:gd name="connsiteX1" fmla="*/ 47151 w 3066937"/>
                  <a:gd name="connsiteY1" fmla="*/ 0 h 1138237"/>
                  <a:gd name="connsiteX2" fmla="*/ 3066937 w 3066937"/>
                  <a:gd name="connsiteY2" fmla="*/ 1138237 h 1138237"/>
                  <a:gd name="connsiteX3" fmla="*/ 1 w 3066937"/>
                  <a:gd name="connsiteY3" fmla="*/ 1100137 h 1138237"/>
                  <a:gd name="connsiteX0" fmla="*/ 0 w 3109533"/>
                  <a:gd name="connsiteY0" fmla="*/ 661987 h 1138237"/>
                  <a:gd name="connsiteX1" fmla="*/ 89747 w 3109533"/>
                  <a:gd name="connsiteY1" fmla="*/ 0 h 1138237"/>
                  <a:gd name="connsiteX2" fmla="*/ 3109533 w 3109533"/>
                  <a:gd name="connsiteY2" fmla="*/ 1138237 h 1138237"/>
                  <a:gd name="connsiteX3" fmla="*/ 0 w 3109533"/>
                  <a:gd name="connsiteY3" fmla="*/ 661987 h 1138237"/>
                  <a:gd name="connsiteX0" fmla="*/ 0 w 3109533"/>
                  <a:gd name="connsiteY0" fmla="*/ 343072 h 819322"/>
                  <a:gd name="connsiteX1" fmla="*/ 1083753 w 3109533"/>
                  <a:gd name="connsiteY1" fmla="*/ 0 h 819322"/>
                  <a:gd name="connsiteX2" fmla="*/ 3109533 w 3109533"/>
                  <a:gd name="connsiteY2" fmla="*/ 819322 h 819322"/>
                  <a:gd name="connsiteX3" fmla="*/ 0 w 3109533"/>
                  <a:gd name="connsiteY3" fmla="*/ 343072 h 819322"/>
                  <a:gd name="connsiteX0" fmla="*/ 104211 w 2025780"/>
                  <a:gd name="connsiteY0" fmla="*/ 502530 h 819322"/>
                  <a:gd name="connsiteX1" fmla="*/ 0 w 2025780"/>
                  <a:gd name="connsiteY1" fmla="*/ 0 h 819322"/>
                  <a:gd name="connsiteX2" fmla="*/ 2025780 w 2025780"/>
                  <a:gd name="connsiteY2" fmla="*/ 819322 h 819322"/>
                  <a:gd name="connsiteX3" fmla="*/ 104211 w 2025780"/>
                  <a:gd name="connsiteY3" fmla="*/ 502530 h 819322"/>
                  <a:gd name="connsiteX0" fmla="*/ 31479 w 1953048"/>
                  <a:gd name="connsiteY0" fmla="*/ 490264 h 807056"/>
                  <a:gd name="connsiteX1" fmla="*/ 0 w 1953048"/>
                  <a:gd name="connsiteY1" fmla="*/ 0 h 807056"/>
                  <a:gd name="connsiteX2" fmla="*/ 1953048 w 1953048"/>
                  <a:gd name="connsiteY2" fmla="*/ 807056 h 807056"/>
                  <a:gd name="connsiteX3" fmla="*/ 31479 w 1953048"/>
                  <a:gd name="connsiteY3" fmla="*/ 490264 h 807056"/>
                </a:gdLst>
                <a:ahLst/>
                <a:cxnLst>
                  <a:cxn ang="0">
                    <a:pos x="connsiteX0" y="connsiteY0"/>
                  </a:cxn>
                  <a:cxn ang="0">
                    <a:pos x="connsiteX1" y="connsiteY1"/>
                  </a:cxn>
                  <a:cxn ang="0">
                    <a:pos x="connsiteX2" y="connsiteY2"/>
                  </a:cxn>
                  <a:cxn ang="0">
                    <a:pos x="connsiteX3" y="connsiteY3"/>
                  </a:cxn>
                </a:cxnLst>
                <a:rect l="l" t="t" r="r" b="b"/>
                <a:pathLst>
                  <a:path w="1953048" h="807056">
                    <a:moveTo>
                      <a:pt x="31479" y="490264"/>
                    </a:moveTo>
                    <a:lnTo>
                      <a:pt x="0" y="0"/>
                    </a:lnTo>
                    <a:lnTo>
                      <a:pt x="1953048" y="807056"/>
                    </a:lnTo>
                    <a:lnTo>
                      <a:pt x="31479" y="490264"/>
                    </a:lnTo>
                    <a:close/>
                  </a:path>
                </a:pathLst>
              </a:cu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文本框 16"/>
          <p:cNvSpPr txBox="1"/>
          <p:nvPr/>
        </p:nvSpPr>
        <p:spPr>
          <a:xfrm>
            <a:off x="575065" y="2580890"/>
            <a:ext cx="2618435" cy="1200329"/>
          </a:xfrm>
          <a:prstGeom prst="rect">
            <a:avLst/>
          </a:prstGeom>
          <a:noFill/>
        </p:spPr>
        <p:txBody>
          <a:bodyPr wrap="square" rtlCol="0">
            <a:spAutoFit/>
          </a:bodyPr>
          <a:lstStyle/>
          <a:p>
            <a:r>
              <a:rPr lang="en-US" altLang="zh-CN" sz="7200" dirty="0">
                <a:solidFill>
                  <a:schemeClr val="accent1">
                    <a:lumMod val="50000"/>
                  </a:schemeClr>
                </a:solidFill>
                <a:latin typeface="Segoe UI Symbol" panose="020B0502040204020203" pitchFamily="34" charset="0"/>
              </a:rPr>
              <a:t>UML</a:t>
            </a:r>
            <a:endParaRPr lang="zh-CN" altLang="en-US" sz="7200" dirty="0">
              <a:solidFill>
                <a:schemeClr val="accent1">
                  <a:lumMod val="50000"/>
                </a:schemeClr>
              </a:solidFill>
              <a:latin typeface="Segoe UI Symbol" panose="020B0502040204020203" pitchFamily="34" charset="0"/>
            </a:endParaRPr>
          </a:p>
        </p:txBody>
      </p:sp>
      <p:sp>
        <p:nvSpPr>
          <p:cNvPr id="18" name="等腰三角形 7"/>
          <p:cNvSpPr/>
          <p:nvPr/>
        </p:nvSpPr>
        <p:spPr>
          <a:xfrm rot="16200000" flipH="1" flipV="1">
            <a:off x="7646360" y="-1547417"/>
            <a:ext cx="3014663" cy="6077283"/>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 fmla="*/ 0 w 6858002"/>
              <a:gd name="connsiteY0" fmla="*/ 1685924 h 1685924"/>
              <a:gd name="connsiteX1" fmla="*/ 814388 w 6858002"/>
              <a:gd name="connsiteY1" fmla="*/ 0 h 1685924"/>
              <a:gd name="connsiteX2" fmla="*/ 6858002 w 6858002"/>
              <a:gd name="connsiteY2" fmla="*/ 1685924 h 1685924"/>
              <a:gd name="connsiteX3" fmla="*/ 0 w 6858002"/>
              <a:gd name="connsiteY3" fmla="*/ 1685924 h 1685924"/>
              <a:gd name="connsiteX0" fmla="*/ 0 w 6858002"/>
              <a:gd name="connsiteY0" fmla="*/ 1700212 h 1700212"/>
              <a:gd name="connsiteX1" fmla="*/ 885825 w 6858002"/>
              <a:gd name="connsiteY1" fmla="*/ 0 h 1700212"/>
              <a:gd name="connsiteX2" fmla="*/ 6858002 w 6858002"/>
              <a:gd name="connsiteY2" fmla="*/ 1700212 h 1700212"/>
              <a:gd name="connsiteX3" fmla="*/ 0 w 6858002"/>
              <a:gd name="connsiteY3" fmla="*/ 1700212 h 1700212"/>
              <a:gd name="connsiteX0" fmla="*/ 0 w 6858002"/>
              <a:gd name="connsiteY0" fmla="*/ 2071687 h 2071687"/>
              <a:gd name="connsiteX1" fmla="*/ 1057275 w 6858002"/>
              <a:gd name="connsiteY1" fmla="*/ 0 h 2071687"/>
              <a:gd name="connsiteX2" fmla="*/ 6858002 w 6858002"/>
              <a:gd name="connsiteY2" fmla="*/ 2071687 h 2071687"/>
              <a:gd name="connsiteX3" fmla="*/ 0 w 6858002"/>
              <a:gd name="connsiteY3" fmla="*/ 2071687 h 2071687"/>
              <a:gd name="connsiteX0" fmla="*/ 0 w 6858002"/>
              <a:gd name="connsiteY0" fmla="*/ 2890837 h 2890837"/>
              <a:gd name="connsiteX1" fmla="*/ 1495422 w 6858002"/>
              <a:gd name="connsiteY1" fmla="*/ 0 h 2890837"/>
              <a:gd name="connsiteX2" fmla="*/ 6858002 w 6858002"/>
              <a:gd name="connsiteY2" fmla="*/ 2890837 h 2890837"/>
              <a:gd name="connsiteX3" fmla="*/ 0 w 6858002"/>
              <a:gd name="connsiteY3" fmla="*/ 2890837 h 2890837"/>
              <a:gd name="connsiteX0" fmla="*/ 0 w 6858002"/>
              <a:gd name="connsiteY0" fmla="*/ 6076951 h 6076951"/>
              <a:gd name="connsiteX1" fmla="*/ 3881435 w 6858002"/>
              <a:gd name="connsiteY1" fmla="*/ 0 h 6076951"/>
              <a:gd name="connsiteX2" fmla="*/ 6858002 w 6858002"/>
              <a:gd name="connsiteY2" fmla="*/ 6076951 h 6076951"/>
              <a:gd name="connsiteX3" fmla="*/ 0 w 6858002"/>
              <a:gd name="connsiteY3" fmla="*/ 6076951 h 6076951"/>
              <a:gd name="connsiteX0" fmla="*/ 0 w 2986089"/>
              <a:gd name="connsiteY0" fmla="*/ 2276476 h 6076951"/>
              <a:gd name="connsiteX1" fmla="*/ 9522 w 2986089"/>
              <a:gd name="connsiteY1" fmla="*/ 0 h 6076951"/>
              <a:gd name="connsiteX2" fmla="*/ 2986089 w 2986089"/>
              <a:gd name="connsiteY2" fmla="*/ 6076951 h 6076951"/>
              <a:gd name="connsiteX3" fmla="*/ 0 w 2986089"/>
              <a:gd name="connsiteY3" fmla="*/ 2276476 h 6076951"/>
              <a:gd name="connsiteX0" fmla="*/ 0 w 3005078"/>
              <a:gd name="connsiteY0" fmla="*/ 2276476 h 6057962"/>
              <a:gd name="connsiteX1" fmla="*/ 9522 w 3005078"/>
              <a:gd name="connsiteY1" fmla="*/ 0 h 6057962"/>
              <a:gd name="connsiteX2" fmla="*/ 3005078 w 3005078"/>
              <a:gd name="connsiteY2" fmla="*/ 6057962 h 6057962"/>
              <a:gd name="connsiteX3" fmla="*/ 0 w 3005078"/>
              <a:gd name="connsiteY3" fmla="*/ 2276476 h 6057962"/>
            </a:gdLst>
            <a:ahLst/>
            <a:cxnLst>
              <a:cxn ang="0">
                <a:pos x="connsiteX0" y="connsiteY0"/>
              </a:cxn>
              <a:cxn ang="0">
                <a:pos x="connsiteX1" y="connsiteY1"/>
              </a:cxn>
              <a:cxn ang="0">
                <a:pos x="connsiteX2" y="connsiteY2"/>
              </a:cxn>
              <a:cxn ang="0">
                <a:pos x="connsiteX3" y="connsiteY3"/>
              </a:cxn>
            </a:cxnLst>
            <a:rect l="l" t="t" r="r" b="b"/>
            <a:pathLst>
              <a:path w="3005078" h="6057962">
                <a:moveTo>
                  <a:pt x="0" y="2276476"/>
                </a:moveTo>
                <a:lnTo>
                  <a:pt x="9522" y="0"/>
                </a:lnTo>
                <a:lnTo>
                  <a:pt x="3005078" y="6057962"/>
                </a:lnTo>
                <a:lnTo>
                  <a:pt x="0" y="2276476"/>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566" y="1337479"/>
            <a:ext cx="8501313" cy="5619019"/>
          </a:xfrm>
          <a:prstGeom prst="rect">
            <a:avLst/>
          </a:prstGeom>
        </p:spPr>
      </p:pic>
    </p:spTree>
    <p:extLst>
      <p:ext uri="{BB962C8B-B14F-4D97-AF65-F5344CB8AC3E}">
        <p14:creationId xmlns:p14="http://schemas.microsoft.com/office/powerpoint/2010/main" val="7818303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TotalTime>
  <Words>1012</Words>
  <Application>Microsoft Office PowerPoint</Application>
  <PresentationFormat>Widescreen</PresentationFormat>
  <Paragraphs>170</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宋体</vt:lpstr>
      <vt:lpstr>Arial</vt:lpstr>
      <vt:lpstr>Calibri</vt:lpstr>
      <vt:lpstr>Calibri Light</vt:lpstr>
      <vt:lpstr>Segoe UI Black</vt:lpstr>
      <vt:lpstr>Segoe UI Emoji</vt:lpstr>
      <vt:lpstr>Segoe UI Symbol</vt:lpstr>
      <vt:lpstr>Tahoma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dc:title>
  <dc:creator>Microsoft 帐户</dc:creator>
  <cp:lastModifiedBy>高帆</cp:lastModifiedBy>
  <cp:revision>115</cp:revision>
  <dcterms:created xsi:type="dcterms:W3CDTF">2015-02-16T08:21:05Z</dcterms:created>
  <dcterms:modified xsi:type="dcterms:W3CDTF">2017-12-16T19:56:22Z</dcterms:modified>
</cp:coreProperties>
</file>